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0" r:id="rId2"/>
    <p:sldId id="258" r:id="rId3"/>
    <p:sldId id="265" r:id="rId4"/>
    <p:sldId id="259" r:id="rId5"/>
    <p:sldId id="262" r:id="rId6"/>
    <p:sldId id="291" r:id="rId7"/>
    <p:sldId id="278" r:id="rId8"/>
    <p:sldId id="292" r:id="rId9"/>
    <p:sldId id="286" r:id="rId10"/>
    <p:sldId id="289" r:id="rId11"/>
    <p:sldId id="271" r:id="rId12"/>
    <p:sldId id="272" r:id="rId13"/>
    <p:sldId id="276" r:id="rId14"/>
    <p:sldId id="293" r:id="rId15"/>
    <p:sldId id="263" r:id="rId16"/>
    <p:sldId id="283" r:id="rId17"/>
    <p:sldId id="282" r:id="rId18"/>
    <p:sldId id="266" r:id="rId19"/>
    <p:sldId id="281" r:id="rId20"/>
    <p:sldId id="285" r:id="rId21"/>
    <p:sldId id="288" r:id="rId22"/>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6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6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6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6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152">
          <p15:clr>
            <a:srgbClr val="A4A3A4"/>
          </p15:clr>
        </p15:guide>
        <p15:guide id="2" pos="2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71"/>
    <a:srgbClr val="0432FF"/>
    <a:srgbClr val="6699FF"/>
    <a:srgbClr val="0066CC"/>
    <a:srgbClr val="BBE0E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1152"/>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5" d="100"/>
          <a:sy n="155" d="100"/>
        </p:scale>
        <p:origin x="-39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602537-40F0-4AA9-8BCF-0653E474290A}" type="datetimeFigureOut">
              <a:rPr lang="en-US" altLang="en-US"/>
              <a:pPr/>
              <a:t>10/12/20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0C5F7EF-B0B0-4A9E-831E-5F54ED865E5C}" type="slidenum">
              <a:rPr lang="en-US" altLang="en-US"/>
              <a:pPr/>
              <a:t>‹#›</a:t>
            </a:fld>
            <a:endParaRPr lang="en-US" altLang="en-US"/>
          </a:p>
        </p:txBody>
      </p:sp>
    </p:spTree>
    <p:extLst>
      <p:ext uri="{BB962C8B-B14F-4D97-AF65-F5344CB8AC3E}">
        <p14:creationId xmlns:p14="http://schemas.microsoft.com/office/powerpoint/2010/main" val="13302865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F7EF-B0B0-4A9E-831E-5F54ED865E5C}" type="slidenum">
              <a:rPr lang="en-US" altLang="en-US" smtClean="0"/>
              <a:pPr/>
              <a:t>1</a:t>
            </a:fld>
            <a:endParaRPr lang="en-US" altLang="en-US"/>
          </a:p>
        </p:txBody>
      </p:sp>
    </p:spTree>
    <p:extLst>
      <p:ext uri="{BB962C8B-B14F-4D97-AF65-F5344CB8AC3E}">
        <p14:creationId xmlns:p14="http://schemas.microsoft.com/office/powerpoint/2010/main" val="65646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59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79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989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69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6232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7695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27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62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366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34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49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7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1625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55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23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83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orse ppt templa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533400" y="1981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757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007571"/>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7571"/>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7571"/>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7571"/>
          </a:solidFill>
          <a:latin typeface="+mn-lt"/>
          <a:ea typeface="ＭＳ Ｐゴシック" charset="0"/>
        </a:defRPr>
      </a:lvl5pPr>
      <a:lvl6pPr marL="2514600" indent="-228600" algn="l" rtl="0" fontAlgn="base">
        <a:spcBef>
          <a:spcPct val="20000"/>
        </a:spcBef>
        <a:spcAft>
          <a:spcPct val="0"/>
        </a:spcAft>
        <a:buChar char="»"/>
        <a:defRPr sz="2000">
          <a:solidFill>
            <a:srgbClr val="007571"/>
          </a:solidFill>
          <a:latin typeface="+mn-lt"/>
        </a:defRPr>
      </a:lvl6pPr>
      <a:lvl7pPr marL="2971800" indent="-228600" algn="l" rtl="0" fontAlgn="base">
        <a:spcBef>
          <a:spcPct val="20000"/>
        </a:spcBef>
        <a:spcAft>
          <a:spcPct val="0"/>
        </a:spcAft>
        <a:buChar char="»"/>
        <a:defRPr sz="2000">
          <a:solidFill>
            <a:srgbClr val="007571"/>
          </a:solidFill>
          <a:latin typeface="+mn-lt"/>
        </a:defRPr>
      </a:lvl7pPr>
      <a:lvl8pPr marL="3429000" indent="-228600" algn="l" rtl="0" fontAlgn="base">
        <a:spcBef>
          <a:spcPct val="20000"/>
        </a:spcBef>
        <a:spcAft>
          <a:spcPct val="0"/>
        </a:spcAft>
        <a:buChar char="»"/>
        <a:defRPr sz="2000">
          <a:solidFill>
            <a:srgbClr val="007571"/>
          </a:solidFill>
          <a:latin typeface="+mn-lt"/>
        </a:defRPr>
      </a:lvl8pPr>
      <a:lvl9pPr marL="3886200" indent="-228600" algn="l" rtl="0" fontAlgn="base">
        <a:spcBef>
          <a:spcPct val="20000"/>
        </a:spcBef>
        <a:spcAft>
          <a:spcPct val="0"/>
        </a:spcAft>
        <a:buChar char="»"/>
        <a:defRPr sz="2000">
          <a:solidFill>
            <a:srgbClr val="0075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rsefoundation@comcast.net" TargetMode="External"/><Relationship Id="rId2" Type="http://schemas.openxmlformats.org/officeDocument/2006/relationships/hyperlink" Target="http://www.corsefoundatio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6.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40.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91000"/>
            <a:ext cx="2286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113213"/>
            <a:ext cx="21336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971800"/>
            <a:ext cx="25431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2672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20183"/>
          <a:stretch/>
        </p:blipFill>
        <p:spPr bwMode="auto">
          <a:xfrm>
            <a:off x="4162425" y="5486400"/>
            <a:ext cx="2390775" cy="13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54864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1524000"/>
            <a:ext cx="20574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4200" y="2971800"/>
            <a:ext cx="1752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5800" y="1600200"/>
            <a:ext cx="1781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7400" y="1600200"/>
            <a:ext cx="1885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52600" y="42672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9800" y="2971800"/>
            <a:ext cx="1752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67000" y="1547813"/>
            <a:ext cx="19812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5"/>
          <p:cNvPicPr>
            <a:picLocks noChangeAspect="1" noChangeArrowheads="1"/>
          </p:cNvPicPr>
          <p:nvPr/>
        </p:nvPicPr>
        <p:blipFill rotWithShape="1">
          <a:blip r:embed="rId16">
            <a:extLst>
              <a:ext uri="{28A0092B-C50C-407E-A947-70E740481C1C}">
                <a14:useLocalDpi xmlns:a14="http://schemas.microsoft.com/office/drawing/2010/main" val="0"/>
              </a:ext>
            </a:extLst>
          </a:blip>
          <a:srcRect b="33688"/>
          <a:stretch/>
        </p:blipFill>
        <p:spPr bwMode="auto">
          <a:xfrm>
            <a:off x="1009650" y="5486401"/>
            <a:ext cx="2876550" cy="138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1600200"/>
            <a:ext cx="1752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3088"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29718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24200" y="5507038"/>
            <a:ext cx="17526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91400" y="4267200"/>
            <a:ext cx="1752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391400" y="2971800"/>
            <a:ext cx="17526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54864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91400" y="5507038"/>
            <a:ext cx="17526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91400" y="1641475"/>
            <a:ext cx="1752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Line 24"/>
          <p:cNvSpPr>
            <a:spLocks noChangeShapeType="1"/>
          </p:cNvSpPr>
          <p:nvPr/>
        </p:nvSpPr>
        <p:spPr bwMode="auto">
          <a:xfrm rot="-5400000">
            <a:off x="876300" y="20955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25"/>
          <p:cNvSpPr>
            <a:spLocks noChangeShapeType="1"/>
          </p:cNvSpPr>
          <p:nvPr/>
        </p:nvSpPr>
        <p:spPr bwMode="auto">
          <a:xfrm>
            <a:off x="15875" y="1590675"/>
            <a:ext cx="0" cy="5283202"/>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26"/>
          <p:cNvSpPr>
            <a:spLocks noChangeShapeType="1"/>
          </p:cNvSpPr>
          <p:nvPr/>
        </p:nvSpPr>
        <p:spPr bwMode="auto">
          <a:xfrm rot="16200000" flipV="1">
            <a:off x="4564062" y="2293938"/>
            <a:ext cx="15875" cy="91440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27"/>
          <p:cNvSpPr>
            <a:spLocks noChangeShapeType="1"/>
          </p:cNvSpPr>
          <p:nvPr/>
        </p:nvSpPr>
        <p:spPr bwMode="auto">
          <a:xfrm>
            <a:off x="1752600" y="1600200"/>
            <a:ext cx="0" cy="5257800"/>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28"/>
          <p:cNvSpPr>
            <a:spLocks noChangeShapeType="1"/>
          </p:cNvSpPr>
          <p:nvPr/>
        </p:nvSpPr>
        <p:spPr bwMode="auto">
          <a:xfrm>
            <a:off x="9144000" y="1600200"/>
            <a:ext cx="0" cy="5273677"/>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29"/>
          <p:cNvSpPr>
            <a:spLocks noChangeShapeType="1"/>
          </p:cNvSpPr>
          <p:nvPr/>
        </p:nvSpPr>
        <p:spPr bwMode="auto">
          <a:xfrm>
            <a:off x="7391400" y="1600200"/>
            <a:ext cx="0" cy="5257800"/>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1" name="Line 30"/>
          <p:cNvSpPr>
            <a:spLocks noChangeShapeType="1"/>
          </p:cNvSpPr>
          <p:nvPr/>
        </p:nvSpPr>
        <p:spPr bwMode="auto">
          <a:xfrm rot="-5400000">
            <a:off x="876300" y="33909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2" name="Line 31"/>
          <p:cNvSpPr>
            <a:spLocks noChangeShapeType="1"/>
          </p:cNvSpPr>
          <p:nvPr/>
        </p:nvSpPr>
        <p:spPr bwMode="auto">
          <a:xfrm rot="-5400000">
            <a:off x="876300" y="46101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3" name="Line 32"/>
          <p:cNvSpPr>
            <a:spLocks noChangeShapeType="1"/>
          </p:cNvSpPr>
          <p:nvPr/>
        </p:nvSpPr>
        <p:spPr bwMode="auto">
          <a:xfrm rot="-5400000">
            <a:off x="8267700" y="20955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 name="Line 33"/>
          <p:cNvSpPr>
            <a:spLocks noChangeShapeType="1"/>
          </p:cNvSpPr>
          <p:nvPr/>
        </p:nvSpPr>
        <p:spPr bwMode="auto">
          <a:xfrm rot="-5400000">
            <a:off x="8267700" y="33909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 name="Line 34"/>
          <p:cNvSpPr>
            <a:spLocks noChangeShapeType="1"/>
          </p:cNvSpPr>
          <p:nvPr/>
        </p:nvSpPr>
        <p:spPr bwMode="auto">
          <a:xfrm rot="10800000">
            <a:off x="3124200" y="54864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Line 35"/>
          <p:cNvSpPr>
            <a:spLocks noChangeShapeType="1"/>
          </p:cNvSpPr>
          <p:nvPr/>
        </p:nvSpPr>
        <p:spPr bwMode="auto">
          <a:xfrm rot="10800000">
            <a:off x="5410200" y="41148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7" name="Line 36"/>
          <p:cNvSpPr>
            <a:spLocks noChangeShapeType="1"/>
          </p:cNvSpPr>
          <p:nvPr/>
        </p:nvSpPr>
        <p:spPr bwMode="auto">
          <a:xfrm rot="10800000">
            <a:off x="5867400" y="54864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8" name="Line 37"/>
          <p:cNvSpPr>
            <a:spLocks noChangeShapeType="1"/>
          </p:cNvSpPr>
          <p:nvPr/>
        </p:nvSpPr>
        <p:spPr bwMode="auto">
          <a:xfrm rot="5400000">
            <a:off x="4572000" y="2667000"/>
            <a:ext cx="0" cy="5638800"/>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9" name="Line 38"/>
          <p:cNvSpPr>
            <a:spLocks noChangeShapeType="1"/>
          </p:cNvSpPr>
          <p:nvPr/>
        </p:nvSpPr>
        <p:spPr bwMode="auto">
          <a:xfrm rot="-5400000">
            <a:off x="8267700" y="46101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0" name="Line 39"/>
          <p:cNvSpPr>
            <a:spLocks noChangeShapeType="1"/>
          </p:cNvSpPr>
          <p:nvPr/>
        </p:nvSpPr>
        <p:spPr bwMode="auto">
          <a:xfrm rot="-5400000" flipH="1">
            <a:off x="871537" y="719138"/>
            <a:ext cx="9525"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1" name="Line 40"/>
          <p:cNvSpPr>
            <a:spLocks noChangeShapeType="1"/>
          </p:cNvSpPr>
          <p:nvPr/>
        </p:nvSpPr>
        <p:spPr bwMode="auto">
          <a:xfrm rot="-5400000">
            <a:off x="8262937" y="719138"/>
            <a:ext cx="9525"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2" name="Line 41"/>
          <p:cNvSpPr>
            <a:spLocks noChangeShapeType="1"/>
          </p:cNvSpPr>
          <p:nvPr/>
        </p:nvSpPr>
        <p:spPr bwMode="auto">
          <a:xfrm rot="5400000">
            <a:off x="4572000" y="-1219200"/>
            <a:ext cx="0" cy="5638800"/>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113" name="Picture 4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00600" y="2971800"/>
            <a:ext cx="1600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4" name="Line 43"/>
          <p:cNvSpPr>
            <a:spLocks noChangeShapeType="1"/>
          </p:cNvSpPr>
          <p:nvPr/>
        </p:nvSpPr>
        <p:spPr bwMode="auto">
          <a:xfrm rot="16200000" flipV="1">
            <a:off x="4640262" y="-296862"/>
            <a:ext cx="15875" cy="91440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5" name="Line 44"/>
          <p:cNvSpPr>
            <a:spLocks noChangeShapeType="1"/>
          </p:cNvSpPr>
          <p:nvPr/>
        </p:nvSpPr>
        <p:spPr bwMode="auto">
          <a:xfrm rot="16200000" flipV="1">
            <a:off x="4564062" y="-1592262"/>
            <a:ext cx="15875" cy="91440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6" name="Line 45"/>
          <p:cNvSpPr>
            <a:spLocks noChangeShapeType="1"/>
          </p:cNvSpPr>
          <p:nvPr/>
        </p:nvSpPr>
        <p:spPr bwMode="auto">
          <a:xfrm rot="10800000">
            <a:off x="4876800" y="54864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7" name="Line 46"/>
          <p:cNvSpPr>
            <a:spLocks noChangeShapeType="1"/>
          </p:cNvSpPr>
          <p:nvPr/>
        </p:nvSpPr>
        <p:spPr bwMode="auto">
          <a:xfrm rot="10800000">
            <a:off x="3505200" y="4267200"/>
            <a:ext cx="0" cy="12192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8" name="Line 47"/>
          <p:cNvSpPr>
            <a:spLocks noChangeShapeType="1"/>
          </p:cNvSpPr>
          <p:nvPr/>
        </p:nvSpPr>
        <p:spPr bwMode="auto">
          <a:xfrm rot="10800000">
            <a:off x="3124200" y="2971800"/>
            <a:ext cx="0" cy="12954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9" name="Line 48"/>
          <p:cNvSpPr>
            <a:spLocks noChangeShapeType="1"/>
          </p:cNvSpPr>
          <p:nvPr/>
        </p:nvSpPr>
        <p:spPr bwMode="auto">
          <a:xfrm rot="10800000">
            <a:off x="4800600" y="2971800"/>
            <a:ext cx="0" cy="12954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0" name="Line 49"/>
          <p:cNvSpPr>
            <a:spLocks noChangeShapeType="1"/>
          </p:cNvSpPr>
          <p:nvPr/>
        </p:nvSpPr>
        <p:spPr bwMode="auto">
          <a:xfrm rot="10800000">
            <a:off x="6400800" y="2971800"/>
            <a:ext cx="0" cy="12954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1" name="Line 50"/>
          <p:cNvSpPr>
            <a:spLocks noChangeShapeType="1"/>
          </p:cNvSpPr>
          <p:nvPr/>
        </p:nvSpPr>
        <p:spPr bwMode="auto">
          <a:xfrm rot="10800000">
            <a:off x="5867400" y="16002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2" name="Line 51"/>
          <p:cNvSpPr>
            <a:spLocks noChangeShapeType="1"/>
          </p:cNvSpPr>
          <p:nvPr/>
        </p:nvSpPr>
        <p:spPr bwMode="auto">
          <a:xfrm rot="10800000">
            <a:off x="4724400" y="16002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3" name="Line 52"/>
          <p:cNvSpPr>
            <a:spLocks noChangeShapeType="1"/>
          </p:cNvSpPr>
          <p:nvPr/>
        </p:nvSpPr>
        <p:spPr bwMode="auto">
          <a:xfrm rot="10800000">
            <a:off x="2667000" y="16002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5105400" cy="5257800"/>
          </a:xfrm>
          <a:prstGeom prst="rect">
            <a:avLst/>
          </a:prstGeom>
          <a:noFill/>
          <a:ln w="9525">
            <a:solidFill>
              <a:srgbClr val="007571"/>
            </a:solidFill>
            <a:miter lim="800000"/>
            <a:headEnd/>
            <a:tailEnd/>
          </a:ln>
          <a:extLst>
            <a:ext uri="{909E8E84-426E-40DD-AFC4-6F175D3DCCD1}">
              <a14:hiddenFill xmlns:a14="http://schemas.microsoft.com/office/drawing/2010/main">
                <a:solidFill>
                  <a:srgbClr val="FFFFFF"/>
                </a:solidFill>
              </a14:hiddenFill>
            </a:ext>
          </a:extLst>
        </p:spPr>
      </p:pic>
      <p:sp>
        <p:nvSpPr>
          <p:cNvPr id="11266" name="Oval 3"/>
          <p:cNvSpPr>
            <a:spLocks noChangeArrowheads="1"/>
          </p:cNvSpPr>
          <p:nvPr/>
        </p:nvSpPr>
        <p:spPr bwMode="auto">
          <a:xfrm>
            <a:off x="2590800" y="4572000"/>
            <a:ext cx="773113"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Kingston</a:t>
            </a:r>
          </a:p>
        </p:txBody>
      </p:sp>
      <p:sp>
        <p:nvSpPr>
          <p:cNvPr id="11267" name="Oval 4"/>
          <p:cNvSpPr>
            <a:spLocks noChangeArrowheads="1"/>
          </p:cNvSpPr>
          <p:nvPr/>
        </p:nvSpPr>
        <p:spPr bwMode="auto">
          <a:xfrm>
            <a:off x="1665288" y="3810000"/>
            <a:ext cx="773112"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Hanson</a:t>
            </a:r>
          </a:p>
        </p:txBody>
      </p:sp>
      <p:sp>
        <p:nvSpPr>
          <p:cNvPr id="11268" name="Oval 5"/>
          <p:cNvSpPr>
            <a:spLocks noChangeArrowheads="1"/>
          </p:cNvSpPr>
          <p:nvPr/>
        </p:nvSpPr>
        <p:spPr bwMode="auto">
          <a:xfrm>
            <a:off x="1066800" y="3352800"/>
            <a:ext cx="773113"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Abington</a:t>
            </a:r>
          </a:p>
        </p:txBody>
      </p:sp>
      <p:sp>
        <p:nvSpPr>
          <p:cNvPr id="11269" name="Oval 6"/>
          <p:cNvSpPr>
            <a:spLocks noChangeArrowheads="1"/>
          </p:cNvSpPr>
          <p:nvPr/>
        </p:nvSpPr>
        <p:spPr bwMode="auto">
          <a:xfrm rot="-2565255">
            <a:off x="1143000" y="2743200"/>
            <a:ext cx="762000"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100"/>
              <a:t>Weymouth</a:t>
            </a:r>
          </a:p>
        </p:txBody>
      </p:sp>
      <p:sp>
        <p:nvSpPr>
          <p:cNvPr id="11270" name="Oval 7"/>
          <p:cNvSpPr>
            <a:spLocks noChangeArrowheads="1"/>
          </p:cNvSpPr>
          <p:nvPr/>
        </p:nvSpPr>
        <p:spPr bwMode="auto">
          <a:xfrm rot="-2565255">
            <a:off x="2209800" y="2133600"/>
            <a:ext cx="762000"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100"/>
              <a:t>Cohasset</a:t>
            </a:r>
          </a:p>
        </p:txBody>
      </p:sp>
      <p:sp>
        <p:nvSpPr>
          <p:cNvPr id="11271" name="Oval 8"/>
          <p:cNvSpPr>
            <a:spLocks noChangeArrowheads="1"/>
          </p:cNvSpPr>
          <p:nvPr/>
        </p:nvSpPr>
        <p:spPr bwMode="auto">
          <a:xfrm>
            <a:off x="1676400" y="2438400"/>
            <a:ext cx="762000"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Hingham</a:t>
            </a:r>
          </a:p>
        </p:txBody>
      </p:sp>
      <p:sp>
        <p:nvSpPr>
          <p:cNvPr id="11272" name="Oval 9"/>
          <p:cNvSpPr>
            <a:spLocks noChangeArrowheads="1"/>
          </p:cNvSpPr>
          <p:nvPr/>
        </p:nvSpPr>
        <p:spPr bwMode="auto">
          <a:xfrm>
            <a:off x="2590800" y="2514600"/>
            <a:ext cx="773113"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Scituate</a:t>
            </a:r>
          </a:p>
        </p:txBody>
      </p:sp>
      <p:sp>
        <p:nvSpPr>
          <p:cNvPr id="11273" name="Oval 10"/>
          <p:cNvSpPr>
            <a:spLocks noChangeArrowheads="1"/>
          </p:cNvSpPr>
          <p:nvPr/>
        </p:nvSpPr>
        <p:spPr bwMode="auto">
          <a:xfrm>
            <a:off x="1970088" y="2819400"/>
            <a:ext cx="773112"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Norwell</a:t>
            </a:r>
          </a:p>
        </p:txBody>
      </p:sp>
      <p:sp>
        <p:nvSpPr>
          <p:cNvPr id="11274" name="Oval 11"/>
          <p:cNvSpPr>
            <a:spLocks noChangeArrowheads="1"/>
          </p:cNvSpPr>
          <p:nvPr/>
        </p:nvSpPr>
        <p:spPr bwMode="auto">
          <a:xfrm>
            <a:off x="2808288" y="4038600"/>
            <a:ext cx="773112"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Duxbury</a:t>
            </a:r>
          </a:p>
        </p:txBody>
      </p:sp>
      <p:sp>
        <p:nvSpPr>
          <p:cNvPr id="11275" name="Oval 12"/>
          <p:cNvSpPr>
            <a:spLocks noChangeArrowheads="1"/>
          </p:cNvSpPr>
          <p:nvPr/>
        </p:nvSpPr>
        <p:spPr bwMode="auto">
          <a:xfrm>
            <a:off x="2743200" y="3276600"/>
            <a:ext cx="838200"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Marshfield</a:t>
            </a:r>
          </a:p>
        </p:txBody>
      </p:sp>
      <p:sp>
        <p:nvSpPr>
          <p:cNvPr id="11276" name="Oval 13"/>
          <p:cNvSpPr>
            <a:spLocks noChangeArrowheads="1"/>
          </p:cNvSpPr>
          <p:nvPr/>
        </p:nvSpPr>
        <p:spPr bwMode="auto">
          <a:xfrm>
            <a:off x="838200" y="2362200"/>
            <a:ext cx="773113"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Braintree</a:t>
            </a:r>
          </a:p>
        </p:txBody>
      </p:sp>
      <p:sp>
        <p:nvSpPr>
          <p:cNvPr id="11277" name="Rectangle 14"/>
          <p:cNvSpPr>
            <a:spLocks noChangeArrowheads="1"/>
          </p:cNvSpPr>
          <p:nvPr/>
        </p:nvSpPr>
        <p:spPr bwMode="auto">
          <a:xfrm>
            <a:off x="3733800" y="2667000"/>
            <a:ext cx="5181600" cy="1828800"/>
          </a:xfrm>
          <a:prstGeom prst="rect">
            <a:avLst/>
          </a:prstGeom>
          <a:solidFill>
            <a:schemeClr val="bg1"/>
          </a:solidFill>
          <a:ln w="9525">
            <a:solidFill>
              <a:srgbClr val="00757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lnSpc>
                <a:spcPct val="115000"/>
              </a:lnSpc>
              <a:spcBef>
                <a:spcPct val="35000"/>
              </a:spcBef>
            </a:pPr>
            <a:endParaRPr lang="en-US" altLang="en-US" sz="800" b="1">
              <a:solidFill>
                <a:srgbClr val="007571"/>
              </a:solidFill>
            </a:endParaRPr>
          </a:p>
          <a:p>
            <a:pPr algn="ctr" eaLnBrk="1" hangingPunct="1">
              <a:lnSpc>
                <a:spcPct val="115000"/>
              </a:lnSpc>
              <a:spcBef>
                <a:spcPct val="35000"/>
              </a:spcBef>
            </a:pPr>
            <a:r>
              <a:rPr lang="en-US" altLang="en-US" sz="1800" b="1">
                <a:solidFill>
                  <a:srgbClr val="007571"/>
                </a:solidFill>
              </a:rPr>
              <a:t>Children come from communities throughout</a:t>
            </a:r>
            <a:br>
              <a:rPr lang="en-US" altLang="en-US" sz="1800" b="1">
                <a:solidFill>
                  <a:srgbClr val="007571"/>
                </a:solidFill>
              </a:rPr>
            </a:br>
            <a:r>
              <a:rPr lang="en-US" altLang="en-US" sz="1800" b="1">
                <a:solidFill>
                  <a:srgbClr val="007571"/>
                </a:solidFill>
              </a:rPr>
              <a:t> the South Shore, Framingham, Easton,</a:t>
            </a:r>
            <a:br>
              <a:rPr lang="en-US" altLang="en-US" sz="1800" b="1">
                <a:solidFill>
                  <a:srgbClr val="007571"/>
                </a:solidFill>
              </a:rPr>
            </a:br>
            <a:r>
              <a:rPr lang="en-US" altLang="en-US" sz="1800" b="1">
                <a:solidFill>
                  <a:srgbClr val="007571"/>
                </a:solidFill>
              </a:rPr>
              <a:t>Cape Cod and as far away as New Hampshire, </a:t>
            </a:r>
            <a:br>
              <a:rPr lang="en-US" altLang="en-US" sz="1800" b="1">
                <a:solidFill>
                  <a:srgbClr val="007571"/>
                </a:solidFill>
              </a:rPr>
            </a:br>
            <a:r>
              <a:rPr lang="en-US" altLang="en-US" sz="1800" b="1">
                <a:solidFill>
                  <a:srgbClr val="007571"/>
                </a:solidFill>
              </a:rPr>
              <a:t> North Carolina and Minnesota</a:t>
            </a:r>
          </a:p>
          <a:p>
            <a:pPr algn="ctr" eaLnBrk="1" hangingPunct="1"/>
            <a:endParaRPr lang="en-US" altLang="en-US" b="1">
              <a:solidFill>
                <a:srgbClr val="007571"/>
              </a:solidFill>
            </a:endParaRPr>
          </a:p>
        </p:txBody>
      </p:sp>
      <p:sp>
        <p:nvSpPr>
          <p:cNvPr id="11278" name="Oval 15"/>
          <p:cNvSpPr>
            <a:spLocks noChangeArrowheads="1"/>
          </p:cNvSpPr>
          <p:nvPr/>
        </p:nvSpPr>
        <p:spPr bwMode="auto">
          <a:xfrm>
            <a:off x="1828800" y="1752600"/>
            <a:ext cx="773113"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Hull</a:t>
            </a:r>
          </a:p>
        </p:txBody>
      </p:sp>
      <p:sp>
        <p:nvSpPr>
          <p:cNvPr id="11279" name="Oval 16"/>
          <p:cNvSpPr>
            <a:spLocks noChangeArrowheads="1"/>
          </p:cNvSpPr>
          <p:nvPr/>
        </p:nvSpPr>
        <p:spPr bwMode="auto">
          <a:xfrm>
            <a:off x="1143000" y="4038600"/>
            <a:ext cx="925513" cy="3810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lnSpc>
                <a:spcPct val="70000"/>
              </a:lnSpc>
            </a:pPr>
            <a:r>
              <a:rPr lang="en-US" altLang="en-US" sz="1200"/>
              <a:t>East </a:t>
            </a:r>
            <a:br>
              <a:rPr lang="en-US" altLang="en-US" sz="1200"/>
            </a:br>
            <a:r>
              <a:rPr lang="en-US" altLang="en-US" sz="1200"/>
              <a:t>Bridgewater</a:t>
            </a:r>
          </a:p>
        </p:txBody>
      </p:sp>
      <p:sp>
        <p:nvSpPr>
          <p:cNvPr id="11280" name="Oval 17"/>
          <p:cNvSpPr>
            <a:spLocks noChangeArrowheads="1"/>
          </p:cNvSpPr>
          <p:nvPr/>
        </p:nvSpPr>
        <p:spPr bwMode="auto">
          <a:xfrm>
            <a:off x="1981200" y="3276600"/>
            <a:ext cx="773113"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Hanover</a:t>
            </a:r>
          </a:p>
        </p:txBody>
      </p:sp>
      <p:sp>
        <p:nvSpPr>
          <p:cNvPr id="11281" name="Oval 18"/>
          <p:cNvSpPr>
            <a:spLocks noChangeArrowheads="1"/>
          </p:cNvSpPr>
          <p:nvPr/>
        </p:nvSpPr>
        <p:spPr bwMode="auto">
          <a:xfrm>
            <a:off x="2286000" y="3733800"/>
            <a:ext cx="914400"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Pembroke</a:t>
            </a:r>
          </a:p>
        </p:txBody>
      </p:sp>
      <p:sp>
        <p:nvSpPr>
          <p:cNvPr id="11282" name="Oval 19"/>
          <p:cNvSpPr>
            <a:spLocks noChangeArrowheads="1"/>
          </p:cNvSpPr>
          <p:nvPr/>
        </p:nvSpPr>
        <p:spPr bwMode="auto">
          <a:xfrm>
            <a:off x="228600" y="2209800"/>
            <a:ext cx="762000" cy="228600"/>
          </a:xfrm>
          <a:prstGeom prst="ellipse">
            <a:avLst/>
          </a:prstGeom>
          <a:solidFill>
            <a:schemeClr val="bg1"/>
          </a:solidFill>
          <a:ln w="38100">
            <a:solidFill>
              <a:srgbClr val="007571"/>
            </a:solidFill>
            <a:round/>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200"/>
              <a:t>Milton</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body" idx="1"/>
          </p:nvPr>
        </p:nvSpPr>
        <p:spPr>
          <a:xfrm>
            <a:off x="114301" y="1752600"/>
            <a:ext cx="8915400" cy="5105400"/>
          </a:xfrm>
        </p:spPr>
        <p:txBody>
          <a:bodyPr/>
          <a:lstStyle/>
          <a:p>
            <a:pPr marL="115888" indent="6350" eaLnBrk="1" hangingPunct="1">
              <a:lnSpc>
                <a:spcPct val="90000"/>
              </a:lnSpc>
              <a:buFontTx/>
              <a:buNone/>
              <a:defRPr/>
            </a:pPr>
            <a:r>
              <a:rPr lang="en-US" sz="2000" b="1" dirty="0"/>
              <a:t>Social Development Programs:</a:t>
            </a:r>
            <a:r>
              <a:rPr lang="en-US" sz="2000" dirty="0"/>
              <a:t>  </a:t>
            </a:r>
            <a:r>
              <a:rPr lang="en-US" sz="2000" i="1" dirty="0">
                <a:solidFill>
                  <a:schemeClr val="tx1"/>
                </a:solidFill>
              </a:rPr>
              <a:t>Provide opportunities for children to learn lifelong social skills in communication, cooperation &amp; self-confidence </a:t>
            </a:r>
            <a:r>
              <a:rPr lang="en-US" sz="2000" i="1" dirty="0">
                <a:solidFill>
                  <a:srgbClr val="0432FF"/>
                </a:solidFill>
              </a:rPr>
              <a:t>Academic Year &amp; Summer</a:t>
            </a:r>
            <a:endParaRPr lang="en-US" sz="1400" dirty="0">
              <a:solidFill>
                <a:srgbClr val="0432FF"/>
              </a:solidFill>
            </a:endParaRPr>
          </a:p>
          <a:p>
            <a:pPr marL="115888" indent="6350" eaLnBrk="1" hangingPunct="1">
              <a:lnSpc>
                <a:spcPct val="90000"/>
              </a:lnSpc>
              <a:spcBef>
                <a:spcPct val="50000"/>
              </a:spcBef>
              <a:buClr>
                <a:srgbClr val="007571"/>
              </a:buClr>
              <a:defRPr/>
            </a:pPr>
            <a:r>
              <a:rPr lang="en-US" sz="1800" dirty="0" err="1">
                <a:solidFill>
                  <a:schemeClr val="tx1"/>
                </a:solidFill>
              </a:rPr>
              <a:t>PreK</a:t>
            </a:r>
            <a:r>
              <a:rPr lang="en-US" sz="1800" dirty="0">
                <a:solidFill>
                  <a:schemeClr val="tx1"/>
                </a:solidFill>
              </a:rPr>
              <a:t> Circle of Friends</a:t>
            </a:r>
          </a:p>
          <a:p>
            <a:pPr marL="115888" indent="6350" eaLnBrk="1" hangingPunct="1">
              <a:lnSpc>
                <a:spcPct val="90000"/>
              </a:lnSpc>
              <a:spcBef>
                <a:spcPct val="50000"/>
              </a:spcBef>
              <a:buClr>
                <a:srgbClr val="007571"/>
              </a:buClr>
              <a:defRPr/>
            </a:pPr>
            <a:r>
              <a:rPr lang="en-US" sz="1800" dirty="0" err="1">
                <a:solidFill>
                  <a:schemeClr val="tx1"/>
                </a:solidFill>
              </a:rPr>
              <a:t>PreK</a:t>
            </a:r>
            <a:r>
              <a:rPr lang="en-US" sz="1800" dirty="0">
                <a:solidFill>
                  <a:schemeClr val="tx1"/>
                </a:solidFill>
              </a:rPr>
              <a:t> Sunshine Adventurers</a:t>
            </a:r>
          </a:p>
          <a:p>
            <a:pPr marL="115888" indent="6350" eaLnBrk="1" hangingPunct="1">
              <a:lnSpc>
                <a:spcPct val="90000"/>
              </a:lnSpc>
              <a:spcBef>
                <a:spcPct val="50000"/>
              </a:spcBef>
              <a:buClr>
                <a:srgbClr val="007571"/>
              </a:buClr>
              <a:defRPr/>
            </a:pPr>
            <a:r>
              <a:rPr lang="en-US" sz="1800" dirty="0">
                <a:solidFill>
                  <a:schemeClr val="tx1"/>
                </a:solidFill>
              </a:rPr>
              <a:t>Grades K-2 Integrated Best </a:t>
            </a:r>
          </a:p>
          <a:p>
            <a:pPr marL="115888" indent="0" eaLnBrk="1" hangingPunct="1">
              <a:lnSpc>
                <a:spcPct val="90000"/>
              </a:lnSpc>
              <a:spcBef>
                <a:spcPct val="50000"/>
              </a:spcBef>
              <a:buClr>
                <a:srgbClr val="007571"/>
              </a:buClr>
              <a:buNone/>
              <a:defRPr/>
            </a:pPr>
            <a:r>
              <a:rPr lang="en-US" sz="1800" dirty="0">
                <a:solidFill>
                  <a:schemeClr val="tx1"/>
                </a:solidFill>
              </a:rPr>
              <a:t>            Buddies with field trips</a:t>
            </a:r>
          </a:p>
          <a:p>
            <a:pPr marL="115888" indent="6350" eaLnBrk="1" hangingPunct="1">
              <a:lnSpc>
                <a:spcPct val="90000"/>
              </a:lnSpc>
              <a:spcBef>
                <a:spcPct val="50000"/>
              </a:spcBef>
              <a:buClr>
                <a:srgbClr val="007571"/>
              </a:buClr>
              <a:defRPr/>
            </a:pPr>
            <a:r>
              <a:rPr lang="en-US" sz="1800" dirty="0">
                <a:solidFill>
                  <a:schemeClr val="tx1"/>
                </a:solidFill>
              </a:rPr>
              <a:t>Grades 3-5 Integrated Best </a:t>
            </a:r>
          </a:p>
          <a:p>
            <a:pPr marL="115888" indent="0" eaLnBrk="1" hangingPunct="1">
              <a:lnSpc>
                <a:spcPct val="90000"/>
              </a:lnSpc>
              <a:spcBef>
                <a:spcPct val="50000"/>
              </a:spcBef>
              <a:buClr>
                <a:srgbClr val="007571"/>
              </a:buClr>
              <a:buNone/>
              <a:defRPr/>
            </a:pPr>
            <a:r>
              <a:rPr lang="en-US" sz="1800" dirty="0">
                <a:solidFill>
                  <a:schemeClr val="tx1"/>
                </a:solidFill>
              </a:rPr>
              <a:t>            Buddies with field trips</a:t>
            </a:r>
          </a:p>
          <a:p>
            <a:pPr marL="115888" indent="6350" eaLnBrk="1" hangingPunct="1">
              <a:lnSpc>
                <a:spcPct val="90000"/>
              </a:lnSpc>
              <a:spcBef>
                <a:spcPct val="50000"/>
              </a:spcBef>
              <a:buClr>
                <a:srgbClr val="007571"/>
              </a:buClr>
              <a:defRPr/>
            </a:pPr>
            <a:r>
              <a:rPr lang="en-US" sz="1800" dirty="0">
                <a:solidFill>
                  <a:schemeClr val="tx1"/>
                </a:solidFill>
              </a:rPr>
              <a:t>Middle School Integrated Best </a:t>
            </a:r>
          </a:p>
          <a:p>
            <a:pPr marL="115888" indent="0" eaLnBrk="1" hangingPunct="1">
              <a:lnSpc>
                <a:spcPct val="90000"/>
              </a:lnSpc>
              <a:spcBef>
                <a:spcPct val="50000"/>
              </a:spcBef>
              <a:buClr>
                <a:srgbClr val="007571"/>
              </a:buClr>
              <a:buNone/>
              <a:defRPr/>
            </a:pPr>
            <a:r>
              <a:rPr lang="en-US" sz="1800" dirty="0">
                <a:solidFill>
                  <a:schemeClr val="tx1"/>
                </a:solidFill>
              </a:rPr>
              <a:t>            Buddies with field trips</a:t>
            </a:r>
          </a:p>
          <a:p>
            <a:pPr marL="115888" indent="6350" eaLnBrk="1" hangingPunct="1">
              <a:lnSpc>
                <a:spcPct val="90000"/>
              </a:lnSpc>
              <a:spcBef>
                <a:spcPct val="50000"/>
              </a:spcBef>
              <a:buClr>
                <a:srgbClr val="007571"/>
              </a:buClr>
              <a:defRPr/>
            </a:pPr>
            <a:r>
              <a:rPr lang="en-US" sz="1800" dirty="0">
                <a:solidFill>
                  <a:schemeClr val="tx1"/>
                </a:solidFill>
              </a:rPr>
              <a:t>HS Integrated Best Buddies</a:t>
            </a:r>
          </a:p>
          <a:p>
            <a:pPr marL="115888" indent="0" eaLnBrk="1" hangingPunct="1">
              <a:lnSpc>
                <a:spcPct val="90000"/>
              </a:lnSpc>
              <a:spcBef>
                <a:spcPct val="50000"/>
              </a:spcBef>
              <a:buClr>
                <a:srgbClr val="007571"/>
              </a:buClr>
              <a:buFontTx/>
              <a:buNone/>
              <a:defRPr/>
            </a:pPr>
            <a:r>
              <a:rPr lang="en-US" sz="1800" dirty="0">
                <a:solidFill>
                  <a:schemeClr val="tx1"/>
                </a:solidFill>
              </a:rPr>
              <a:t>	with field trips</a:t>
            </a:r>
          </a:p>
          <a:p>
            <a:pPr marL="115888" indent="6350" eaLnBrk="1" hangingPunct="1">
              <a:lnSpc>
                <a:spcPct val="90000"/>
              </a:lnSpc>
              <a:spcBef>
                <a:spcPct val="50000"/>
              </a:spcBef>
              <a:buClr>
                <a:srgbClr val="007571"/>
              </a:buClr>
              <a:defRPr/>
            </a:pPr>
            <a:r>
              <a:rPr lang="en-US" sz="1800" dirty="0">
                <a:solidFill>
                  <a:schemeClr val="tx1"/>
                </a:solidFill>
              </a:rPr>
              <a:t>Peer Mentoring</a:t>
            </a:r>
          </a:p>
          <a:p>
            <a:pPr marL="568325" lvl="1" indent="-222250" eaLnBrk="1" hangingPunct="1">
              <a:lnSpc>
                <a:spcPct val="90000"/>
              </a:lnSpc>
              <a:buFontTx/>
              <a:buChar char="•"/>
              <a:defRPr/>
            </a:pPr>
            <a:endParaRPr lang="en-US" sz="1800" dirty="0">
              <a:solidFill>
                <a:schemeClr val="tx1"/>
              </a:solidFill>
            </a:endParaRPr>
          </a:p>
          <a:p>
            <a:pPr marL="568325" lvl="1" indent="-222250" eaLnBrk="1" hangingPunct="1">
              <a:lnSpc>
                <a:spcPct val="90000"/>
              </a:lnSpc>
              <a:spcBef>
                <a:spcPct val="50000"/>
              </a:spcBef>
              <a:buClr>
                <a:srgbClr val="007571"/>
              </a:buClr>
              <a:buFontTx/>
              <a:buChar char="•"/>
              <a:defRPr/>
            </a:pPr>
            <a:endParaRPr lang="en-US" sz="1800" dirty="0">
              <a:solidFill>
                <a:schemeClr val="tx1"/>
              </a:solidFill>
            </a:endParaRPr>
          </a:p>
          <a:p>
            <a:pPr marL="568325" lvl="1" indent="-222250" eaLnBrk="1" hangingPunct="1">
              <a:lnSpc>
                <a:spcPct val="90000"/>
              </a:lnSpc>
              <a:buFontTx/>
              <a:buChar char="•"/>
              <a:defRPr/>
            </a:pPr>
            <a:endParaRPr lang="en-US" sz="1800" dirty="0">
              <a:solidFill>
                <a:schemeClr val="tx1"/>
              </a:solidFill>
            </a:endParaRPr>
          </a:p>
          <a:p>
            <a:pPr marL="568325" lvl="1" indent="-222250" eaLnBrk="1" hangingPunct="1">
              <a:lnSpc>
                <a:spcPct val="90000"/>
              </a:lnSpc>
              <a:buFontTx/>
              <a:buChar char="•"/>
              <a:defRPr/>
            </a:pPr>
            <a:endParaRPr lang="en-US" dirty="0">
              <a:solidFill>
                <a:schemeClr val="tx1"/>
              </a:solidFill>
            </a:endParaRPr>
          </a:p>
          <a:p>
            <a:pPr marL="568325" lvl="1" indent="-222250" eaLnBrk="1" hangingPunct="1">
              <a:lnSpc>
                <a:spcPct val="90000"/>
              </a:lnSpc>
              <a:buFontTx/>
              <a:buChar char="•"/>
              <a:defRPr/>
            </a:pPr>
            <a:endParaRPr lang="en-US" sz="1800" dirty="0">
              <a:solidFill>
                <a:schemeClr val="tx1"/>
              </a:solidFill>
            </a:endParaRPr>
          </a:p>
          <a:p>
            <a:pPr marL="568325" lvl="1" indent="-222250" eaLnBrk="1" hangingPunct="1">
              <a:lnSpc>
                <a:spcPct val="90000"/>
              </a:lnSpc>
              <a:buFontTx/>
              <a:buChar char="•"/>
              <a:defRPr/>
            </a:pPr>
            <a:endParaRPr lang="en-US" sz="1800" dirty="0"/>
          </a:p>
          <a:p>
            <a:pPr marL="568325" lvl="1" indent="-222250" eaLnBrk="1" hangingPunct="1">
              <a:lnSpc>
                <a:spcPct val="90000"/>
              </a:lnSpc>
              <a:buFontTx/>
              <a:buChar char="•"/>
              <a:defRPr/>
            </a:pPr>
            <a:endParaRPr lang="en-US" sz="1800" dirty="0">
              <a:solidFill>
                <a:schemeClr val="tx1"/>
              </a:solidFill>
            </a:endParaRPr>
          </a:p>
          <a:p>
            <a:pPr marL="568325" lvl="1" indent="-222250" eaLnBrk="1" hangingPunct="1">
              <a:lnSpc>
                <a:spcPct val="90000"/>
              </a:lnSpc>
              <a:buFontTx/>
              <a:buNone/>
              <a:defRPr/>
            </a:pPr>
            <a:endParaRPr lang="en-US" sz="1800" dirty="0">
              <a:solidFill>
                <a:schemeClr val="tx1"/>
              </a:solidFill>
            </a:endParaRPr>
          </a:p>
        </p:txBody>
      </p:sp>
      <p:sp>
        <p:nvSpPr>
          <p:cNvPr id="12290" name="Rectangle 19"/>
          <p:cNvSpPr>
            <a:spLocks noChangeArrowheads="1"/>
          </p:cNvSpPr>
          <p:nvPr/>
        </p:nvSpPr>
        <p:spPr bwMode="auto">
          <a:xfrm>
            <a:off x="4038600" y="2590800"/>
            <a:ext cx="5105400" cy="3733800"/>
          </a:xfrm>
          <a:prstGeom prst="rect">
            <a:avLst/>
          </a:prstGeom>
          <a:solidFill>
            <a:srgbClr val="007571"/>
          </a:solidFill>
          <a:ln w="9525">
            <a:solidFill>
              <a:srgbClr val="00757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en-US" altLang="en-US"/>
          </a:p>
        </p:txBody>
      </p:sp>
      <p:pic>
        <p:nvPicPr>
          <p:cNvPr id="122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5908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495800"/>
            <a:ext cx="24384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5800"/>
            <a:ext cx="2438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9"/>
          <p:cNvSpPr>
            <a:spLocks noChangeShapeType="1"/>
          </p:cNvSpPr>
          <p:nvPr/>
        </p:nvSpPr>
        <p:spPr bwMode="auto">
          <a:xfrm>
            <a:off x="4114800" y="6248400"/>
            <a:ext cx="48768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Line 13"/>
          <p:cNvSpPr>
            <a:spLocks noChangeShapeType="1"/>
          </p:cNvSpPr>
          <p:nvPr/>
        </p:nvSpPr>
        <p:spPr bwMode="auto">
          <a:xfrm rot="-5400000">
            <a:off x="2324100" y="44577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Line 15"/>
          <p:cNvSpPr>
            <a:spLocks noChangeShapeType="1"/>
          </p:cNvSpPr>
          <p:nvPr/>
        </p:nvSpPr>
        <p:spPr bwMode="auto">
          <a:xfrm rot="-5400000">
            <a:off x="7200900" y="44577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297"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667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16"/>
          <p:cNvSpPr>
            <a:spLocks noChangeShapeType="1"/>
          </p:cNvSpPr>
          <p:nvPr/>
        </p:nvSpPr>
        <p:spPr bwMode="auto">
          <a:xfrm rot="-5400000">
            <a:off x="4762500" y="44577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12"/>
          <p:cNvSpPr>
            <a:spLocks noChangeShapeType="1"/>
          </p:cNvSpPr>
          <p:nvPr/>
        </p:nvSpPr>
        <p:spPr bwMode="auto">
          <a:xfrm>
            <a:off x="4076701" y="2667000"/>
            <a:ext cx="49530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20"/>
          <p:cNvSpPr>
            <a:spLocks noChangeShapeType="1"/>
          </p:cNvSpPr>
          <p:nvPr/>
        </p:nvSpPr>
        <p:spPr bwMode="auto">
          <a:xfrm>
            <a:off x="4038600" y="2590800"/>
            <a:ext cx="5105400" cy="0"/>
          </a:xfrm>
          <a:prstGeom prst="line">
            <a:avLst/>
          </a:prstGeom>
          <a:noFill/>
          <a:ln w="5715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11"/>
          <p:cNvSpPr>
            <a:spLocks noChangeShapeType="1"/>
          </p:cNvSpPr>
          <p:nvPr/>
        </p:nvSpPr>
        <p:spPr bwMode="auto">
          <a:xfrm>
            <a:off x="4114800" y="4495800"/>
            <a:ext cx="48768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Line 18"/>
          <p:cNvSpPr>
            <a:spLocks noChangeShapeType="1"/>
          </p:cNvSpPr>
          <p:nvPr/>
        </p:nvSpPr>
        <p:spPr bwMode="auto">
          <a:xfrm>
            <a:off x="4038600" y="2667000"/>
            <a:ext cx="5105400" cy="0"/>
          </a:xfrm>
          <a:prstGeom prst="line">
            <a:avLst/>
          </a:prstGeom>
          <a:noFill/>
          <a:ln w="5715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14" name="Group 28"/>
          <p:cNvGrpSpPr>
            <a:grpSpLocks/>
          </p:cNvGrpSpPr>
          <p:nvPr/>
        </p:nvGrpSpPr>
        <p:grpSpPr bwMode="auto">
          <a:xfrm>
            <a:off x="4038600" y="2667000"/>
            <a:ext cx="5105400" cy="3733800"/>
            <a:chOff x="2544" y="1680"/>
            <a:chExt cx="3216" cy="2352"/>
          </a:xfrm>
        </p:grpSpPr>
        <p:sp>
          <p:nvSpPr>
            <p:cNvPr id="13322" name="Rectangle 5"/>
            <p:cNvSpPr>
              <a:spLocks noChangeArrowheads="1"/>
            </p:cNvSpPr>
            <p:nvPr/>
          </p:nvSpPr>
          <p:spPr bwMode="auto">
            <a:xfrm>
              <a:off x="2544" y="1680"/>
              <a:ext cx="3216" cy="2352"/>
            </a:xfrm>
            <a:prstGeom prst="rect">
              <a:avLst/>
            </a:prstGeom>
            <a:solidFill>
              <a:srgbClr val="007571"/>
            </a:solidFill>
            <a:ln w="9525">
              <a:solidFill>
                <a:srgbClr val="00757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en-US" altLang="en-US"/>
            </a:p>
          </p:txBody>
        </p:sp>
        <p:grpSp>
          <p:nvGrpSpPr>
            <p:cNvPr id="13323" name="Group 27"/>
            <p:cNvGrpSpPr>
              <a:grpSpLocks/>
            </p:cNvGrpSpPr>
            <p:nvPr/>
          </p:nvGrpSpPr>
          <p:grpSpPr bwMode="auto">
            <a:xfrm>
              <a:off x="2592" y="1728"/>
              <a:ext cx="3072" cy="2282"/>
              <a:chOff x="2592" y="1728"/>
              <a:chExt cx="3072" cy="2282"/>
            </a:xfrm>
          </p:grpSpPr>
          <p:pic>
            <p:nvPicPr>
              <p:cNvPr id="1332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 y="2880"/>
                <a:ext cx="155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832"/>
                <a:ext cx="148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 y="1728"/>
                <a:ext cx="1536"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1728"/>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15" name="Rectangle 2"/>
          <p:cNvSpPr>
            <a:spLocks noGrp="1" noChangeArrowheads="1"/>
          </p:cNvSpPr>
          <p:nvPr>
            <p:ph type="body" idx="1"/>
          </p:nvPr>
        </p:nvSpPr>
        <p:spPr>
          <a:xfrm>
            <a:off x="228600" y="1752600"/>
            <a:ext cx="8382000" cy="5257800"/>
          </a:xfrm>
        </p:spPr>
        <p:txBody>
          <a:bodyPr/>
          <a:lstStyle/>
          <a:p>
            <a:pPr marL="107950" indent="6350" eaLnBrk="1" hangingPunct="1">
              <a:buFontTx/>
              <a:buNone/>
            </a:pPr>
            <a:r>
              <a:rPr lang="en-US" altLang="en-US" sz="2000" b="1" dirty="0">
                <a:ea typeface="ＭＳ Ｐゴシック" pitchFamily="34" charset="-128"/>
              </a:rPr>
              <a:t>Academic Support Programs:</a:t>
            </a:r>
            <a:r>
              <a:rPr lang="en-US" altLang="en-US" sz="2000" dirty="0">
                <a:ea typeface="ＭＳ Ｐゴシック" pitchFamily="34" charset="-128"/>
              </a:rPr>
              <a:t>  </a:t>
            </a:r>
            <a:r>
              <a:rPr lang="en-US" altLang="en-US" sz="2000" i="1" dirty="0">
                <a:solidFill>
                  <a:schemeClr val="tx1"/>
                </a:solidFill>
                <a:ea typeface="ＭＳ Ｐゴシック" pitchFamily="34" charset="-128"/>
              </a:rPr>
              <a:t>Provide grade level appropriate skill development in math, reading, writing and study skills, Grades 3-12</a:t>
            </a:r>
          </a:p>
          <a:p>
            <a:pPr marL="107950" indent="6350" eaLnBrk="1" hangingPunct="1">
              <a:buFontTx/>
              <a:buNone/>
            </a:pPr>
            <a:r>
              <a:rPr lang="en-US" sz="2000" i="1" dirty="0">
                <a:solidFill>
                  <a:srgbClr val="0432FF"/>
                </a:solidFill>
              </a:rPr>
              <a:t>Academic Year &amp; Summer</a:t>
            </a:r>
            <a:endParaRPr lang="en-US" altLang="en-US" sz="2000" dirty="0">
              <a:solidFill>
                <a:schemeClr val="tx1"/>
              </a:solidFill>
              <a:ea typeface="ＭＳ Ｐゴシック" pitchFamily="34" charset="-128"/>
            </a:endParaRPr>
          </a:p>
          <a:p>
            <a:pPr marL="457200" lvl="1" indent="-228600" eaLnBrk="1" hangingPunct="1">
              <a:spcBef>
                <a:spcPct val="50000"/>
              </a:spcBef>
              <a:buClr>
                <a:srgbClr val="007571"/>
              </a:buClr>
              <a:buFontTx/>
              <a:buChar char="•"/>
            </a:pPr>
            <a:r>
              <a:rPr lang="en-US" altLang="en-US" sz="1800" dirty="0">
                <a:solidFill>
                  <a:schemeClr val="tx1"/>
                </a:solidFill>
                <a:ea typeface="ＭＳ Ｐゴシック" pitchFamily="34" charset="-128"/>
              </a:rPr>
              <a:t>Math</a:t>
            </a:r>
          </a:p>
          <a:p>
            <a:pPr marL="457200" lvl="1" indent="-228600" eaLnBrk="1" hangingPunct="1">
              <a:spcBef>
                <a:spcPct val="50000"/>
              </a:spcBef>
              <a:buClr>
                <a:srgbClr val="007571"/>
              </a:buClr>
              <a:buFontTx/>
              <a:buChar char="•"/>
            </a:pPr>
            <a:r>
              <a:rPr lang="en-US" altLang="en-US" sz="1800" dirty="0">
                <a:solidFill>
                  <a:schemeClr val="tx1"/>
                </a:solidFill>
                <a:ea typeface="ＭＳ Ｐゴシック" pitchFamily="34" charset="-128"/>
              </a:rPr>
              <a:t>Reading and Writing</a:t>
            </a:r>
          </a:p>
          <a:p>
            <a:pPr marL="457200" lvl="1" indent="-228600" eaLnBrk="1" hangingPunct="1">
              <a:spcBef>
                <a:spcPct val="50000"/>
              </a:spcBef>
              <a:buClr>
                <a:srgbClr val="007571"/>
              </a:buClr>
              <a:buFontTx/>
              <a:buChar char="•"/>
            </a:pPr>
            <a:r>
              <a:rPr lang="en-US" altLang="en-US" sz="1800" dirty="0">
                <a:solidFill>
                  <a:schemeClr val="tx1"/>
                </a:solidFill>
                <a:ea typeface="ＭＳ Ｐゴシック" pitchFamily="34" charset="-128"/>
              </a:rPr>
              <a:t>Homework &amp; Executive </a:t>
            </a:r>
          </a:p>
          <a:p>
            <a:pPr marL="228600" lvl="1" indent="0" eaLnBrk="1" hangingPunct="1">
              <a:spcBef>
                <a:spcPct val="50000"/>
              </a:spcBef>
              <a:buClr>
                <a:srgbClr val="007571"/>
              </a:buClr>
              <a:buNone/>
            </a:pPr>
            <a:r>
              <a:rPr lang="en-US" altLang="en-US" sz="1800" dirty="0">
                <a:solidFill>
                  <a:schemeClr val="tx1"/>
                </a:solidFill>
                <a:ea typeface="ＭＳ Ｐゴシック" pitchFamily="34" charset="-128"/>
              </a:rPr>
              <a:t>    Functioning Skill-Building </a:t>
            </a:r>
          </a:p>
          <a:p>
            <a:pPr marL="228600" lvl="1" indent="0" eaLnBrk="1" hangingPunct="1">
              <a:spcBef>
                <a:spcPct val="50000"/>
              </a:spcBef>
              <a:buClr>
                <a:srgbClr val="007571"/>
              </a:buClr>
              <a:buNone/>
            </a:pPr>
            <a:r>
              <a:rPr lang="en-US" altLang="en-US" sz="1800" dirty="0">
                <a:solidFill>
                  <a:schemeClr val="tx1"/>
                </a:solidFill>
                <a:ea typeface="ＭＳ Ｐゴシック" pitchFamily="34" charset="-128"/>
              </a:rPr>
              <a:t>    Strategies </a:t>
            </a:r>
          </a:p>
          <a:p>
            <a:pPr marL="457200" lvl="1" indent="-228600" eaLnBrk="1" hangingPunct="1">
              <a:spcBef>
                <a:spcPct val="50000"/>
              </a:spcBef>
              <a:buClr>
                <a:srgbClr val="007571"/>
              </a:buClr>
              <a:buFontTx/>
              <a:buNone/>
            </a:pPr>
            <a:endParaRPr lang="en-US" altLang="en-US" sz="1800" dirty="0">
              <a:solidFill>
                <a:schemeClr val="tx1"/>
              </a:solidFill>
              <a:ea typeface="ＭＳ Ｐゴシック" pitchFamily="34" charset="-128"/>
            </a:endParaRPr>
          </a:p>
          <a:p>
            <a:pPr marL="457200" lvl="1" indent="-228600" eaLnBrk="1" hangingPunct="1">
              <a:buFontTx/>
              <a:buChar char="•"/>
            </a:pPr>
            <a:endParaRPr lang="en-US" altLang="en-US" sz="1800" dirty="0">
              <a:solidFill>
                <a:schemeClr val="tx1"/>
              </a:solidFill>
              <a:ea typeface="ＭＳ Ｐゴシック" pitchFamily="34" charset="-128"/>
            </a:endParaRPr>
          </a:p>
          <a:p>
            <a:pPr marL="228600" lvl="1" indent="0" eaLnBrk="1" hangingPunct="1">
              <a:buNone/>
            </a:pPr>
            <a:endParaRPr lang="en-US" altLang="en-US" dirty="0">
              <a:solidFill>
                <a:schemeClr val="tx1"/>
              </a:solidFill>
              <a:ea typeface="ＭＳ Ｐゴシック" pitchFamily="34" charset="-128"/>
            </a:endParaRPr>
          </a:p>
          <a:p>
            <a:pPr marL="457200" lvl="1" indent="-228600" eaLnBrk="1" hangingPunct="1">
              <a:buFontTx/>
              <a:buChar char="•"/>
            </a:pPr>
            <a:endParaRPr lang="en-US" altLang="en-US" sz="1800" dirty="0">
              <a:solidFill>
                <a:schemeClr val="tx1"/>
              </a:solidFill>
              <a:ea typeface="ＭＳ Ｐゴシック" pitchFamily="34" charset="-128"/>
            </a:endParaRPr>
          </a:p>
          <a:p>
            <a:pPr marL="457200" lvl="1" indent="-228600" eaLnBrk="1" hangingPunct="1">
              <a:buFontTx/>
              <a:buChar char="•"/>
            </a:pPr>
            <a:endParaRPr lang="en-US" altLang="en-US" sz="1800" dirty="0">
              <a:ea typeface="ＭＳ Ｐゴシック" pitchFamily="34" charset="-128"/>
            </a:endParaRPr>
          </a:p>
          <a:p>
            <a:pPr marL="457200" lvl="1" indent="-228600" eaLnBrk="1" hangingPunct="1">
              <a:buFontTx/>
              <a:buChar char="•"/>
            </a:pPr>
            <a:endParaRPr lang="en-US" altLang="en-US" sz="1800" dirty="0">
              <a:solidFill>
                <a:schemeClr val="tx1"/>
              </a:solidFill>
              <a:ea typeface="ＭＳ Ｐゴシック" pitchFamily="34" charset="-128"/>
            </a:endParaRPr>
          </a:p>
          <a:p>
            <a:pPr marL="457200" lvl="1" indent="-228600" eaLnBrk="1" hangingPunct="1">
              <a:buFontTx/>
              <a:buNone/>
            </a:pPr>
            <a:endParaRPr lang="en-US" altLang="en-US" sz="1800" dirty="0">
              <a:solidFill>
                <a:schemeClr val="tx1"/>
              </a:solidFill>
              <a:ea typeface="ＭＳ Ｐゴシック" pitchFamily="34" charset="-128"/>
            </a:endParaRPr>
          </a:p>
        </p:txBody>
      </p:sp>
      <p:sp>
        <p:nvSpPr>
          <p:cNvPr id="13316" name="Line 13"/>
          <p:cNvSpPr>
            <a:spLocks noChangeShapeType="1"/>
          </p:cNvSpPr>
          <p:nvPr/>
        </p:nvSpPr>
        <p:spPr bwMode="auto">
          <a:xfrm>
            <a:off x="4114800" y="4572000"/>
            <a:ext cx="48768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 name="Line 14"/>
          <p:cNvSpPr>
            <a:spLocks noChangeShapeType="1"/>
          </p:cNvSpPr>
          <p:nvPr/>
        </p:nvSpPr>
        <p:spPr bwMode="auto">
          <a:xfrm rot="-5400000">
            <a:off x="2324100" y="45339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15"/>
          <p:cNvSpPr>
            <a:spLocks noChangeShapeType="1"/>
          </p:cNvSpPr>
          <p:nvPr/>
        </p:nvSpPr>
        <p:spPr bwMode="auto">
          <a:xfrm rot="-5400000">
            <a:off x="7200900" y="45339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16"/>
          <p:cNvSpPr>
            <a:spLocks noChangeShapeType="1"/>
          </p:cNvSpPr>
          <p:nvPr/>
        </p:nvSpPr>
        <p:spPr bwMode="auto">
          <a:xfrm rot="-5400000">
            <a:off x="4762500" y="45339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17"/>
          <p:cNvSpPr>
            <a:spLocks noChangeShapeType="1"/>
          </p:cNvSpPr>
          <p:nvPr/>
        </p:nvSpPr>
        <p:spPr bwMode="auto">
          <a:xfrm>
            <a:off x="4114800" y="2743200"/>
            <a:ext cx="49530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12"/>
          <p:cNvSpPr>
            <a:spLocks noChangeShapeType="1"/>
          </p:cNvSpPr>
          <p:nvPr/>
        </p:nvSpPr>
        <p:spPr bwMode="auto">
          <a:xfrm>
            <a:off x="4114800" y="6324600"/>
            <a:ext cx="48768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8"/>
          <p:cNvSpPr>
            <a:spLocks noChangeArrowheads="1"/>
          </p:cNvSpPr>
          <p:nvPr/>
        </p:nvSpPr>
        <p:spPr bwMode="auto">
          <a:xfrm>
            <a:off x="4038600" y="2819400"/>
            <a:ext cx="5105400" cy="3733800"/>
          </a:xfrm>
          <a:prstGeom prst="rect">
            <a:avLst/>
          </a:prstGeom>
          <a:solidFill>
            <a:srgbClr val="007571"/>
          </a:solidFill>
          <a:ln w="9525">
            <a:solidFill>
              <a:srgbClr val="00757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endParaRPr lang="en-US" altLang="en-US"/>
          </a:p>
        </p:txBody>
      </p:sp>
      <p:pic>
        <p:nvPicPr>
          <p:cNvPr id="1433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0"/>
            <a:ext cx="26955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971800"/>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6"/>
          <p:cNvSpPr>
            <a:spLocks noChangeShapeType="1"/>
          </p:cNvSpPr>
          <p:nvPr/>
        </p:nvSpPr>
        <p:spPr bwMode="auto">
          <a:xfrm>
            <a:off x="4038600" y="2819400"/>
            <a:ext cx="5105400" cy="0"/>
          </a:xfrm>
          <a:prstGeom prst="line">
            <a:avLst/>
          </a:prstGeom>
          <a:noFill/>
          <a:ln w="5715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7244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971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2"/>
          <p:cNvSpPr>
            <a:spLocks noGrp="1" noChangeArrowheads="1"/>
          </p:cNvSpPr>
          <p:nvPr>
            <p:ph type="body" idx="1"/>
          </p:nvPr>
        </p:nvSpPr>
        <p:spPr>
          <a:xfrm>
            <a:off x="0" y="1752600"/>
            <a:ext cx="8991600" cy="5257800"/>
          </a:xfrm>
        </p:spPr>
        <p:txBody>
          <a:bodyPr/>
          <a:lstStyle/>
          <a:p>
            <a:pPr marL="107950" indent="6350" eaLnBrk="1" hangingPunct="1">
              <a:lnSpc>
                <a:spcPct val="90000"/>
              </a:lnSpc>
              <a:buFontTx/>
              <a:buNone/>
              <a:tabLst>
                <a:tab pos="457200" algn="l"/>
              </a:tabLst>
              <a:defRPr/>
            </a:pPr>
            <a:r>
              <a:rPr lang="en-US" sz="2000" b="1" dirty="0"/>
              <a:t>Recreation Programs:</a:t>
            </a:r>
            <a:r>
              <a:rPr lang="en-US" sz="2000" dirty="0"/>
              <a:t>  </a:t>
            </a:r>
            <a:r>
              <a:rPr lang="en-US" sz="2000" i="1" dirty="0">
                <a:solidFill>
                  <a:schemeClr val="tx1"/>
                </a:solidFill>
              </a:rPr>
              <a:t>Teach children how to access their own creativity, develop physical skills, and play in a constructive and appropriate manner, which increases self-esteem and self confidence.</a:t>
            </a:r>
          </a:p>
          <a:p>
            <a:pPr marL="107950" indent="6350" eaLnBrk="1" hangingPunct="1">
              <a:lnSpc>
                <a:spcPct val="90000"/>
              </a:lnSpc>
              <a:buFontTx/>
              <a:buNone/>
              <a:tabLst>
                <a:tab pos="457200" algn="l"/>
              </a:tabLst>
              <a:defRPr/>
            </a:pPr>
            <a:r>
              <a:rPr lang="en-US" sz="1200" i="1" dirty="0">
                <a:solidFill>
                  <a:schemeClr val="tx1"/>
                </a:solidFill>
              </a:rPr>
              <a:t>  </a:t>
            </a:r>
            <a:endParaRPr lang="en-US" sz="1200" dirty="0">
              <a:solidFill>
                <a:schemeClr val="tx1"/>
              </a:solidFill>
            </a:endParaRPr>
          </a:p>
          <a:p>
            <a:pPr marL="458788" lvl="1" indent="-230188" eaLnBrk="1" hangingPunct="1">
              <a:lnSpc>
                <a:spcPct val="90000"/>
              </a:lnSpc>
              <a:spcBef>
                <a:spcPct val="50000"/>
              </a:spcBef>
              <a:buClr>
                <a:srgbClr val="007571"/>
              </a:buClr>
              <a:buFontTx/>
              <a:buChar char="•"/>
              <a:tabLst>
                <a:tab pos="457200" algn="l"/>
              </a:tabLst>
              <a:defRPr/>
            </a:pPr>
            <a:r>
              <a:rPr lang="en-US" sz="1600" dirty="0">
                <a:solidFill>
                  <a:schemeClr val="tx1"/>
                </a:solidFill>
              </a:rPr>
              <a:t>All Stars Sports Programs                                                                                           Basketball, Running, Karate</a:t>
            </a:r>
          </a:p>
          <a:p>
            <a:pPr marL="458788" lvl="1" indent="-230188" eaLnBrk="1" hangingPunct="1">
              <a:lnSpc>
                <a:spcPct val="90000"/>
              </a:lnSpc>
              <a:spcBef>
                <a:spcPct val="50000"/>
              </a:spcBef>
              <a:buClr>
                <a:srgbClr val="007571"/>
              </a:buClr>
              <a:buFontTx/>
              <a:buChar char="•"/>
              <a:tabLst>
                <a:tab pos="457200" algn="l"/>
              </a:tabLst>
              <a:defRPr/>
            </a:pPr>
            <a:r>
              <a:rPr lang="en-US" sz="1600" dirty="0">
                <a:solidFill>
                  <a:schemeClr val="tx1"/>
                </a:solidFill>
              </a:rPr>
              <a:t>All Stars Camps: (Gr 1-4) &amp; (Gr 5-8)</a:t>
            </a:r>
          </a:p>
          <a:p>
            <a:pPr marL="458788" lvl="1" indent="-230188" eaLnBrk="1" hangingPunct="1">
              <a:lnSpc>
                <a:spcPct val="90000"/>
              </a:lnSpc>
              <a:spcBef>
                <a:spcPct val="50000"/>
              </a:spcBef>
              <a:buClr>
                <a:srgbClr val="007571"/>
              </a:buClr>
              <a:buFontTx/>
              <a:buChar char="•"/>
              <a:tabLst>
                <a:tab pos="457200" algn="l"/>
              </a:tabLst>
              <a:defRPr/>
            </a:pPr>
            <a:r>
              <a:rPr lang="en-US" sz="1600" dirty="0">
                <a:solidFill>
                  <a:schemeClr val="tx1"/>
                </a:solidFill>
              </a:rPr>
              <a:t>Therapeutic Horseback Riding </a:t>
            </a:r>
          </a:p>
          <a:p>
            <a:pPr marL="458788" lvl="1" indent="-230188" eaLnBrk="1" hangingPunct="1">
              <a:lnSpc>
                <a:spcPct val="90000"/>
              </a:lnSpc>
              <a:spcBef>
                <a:spcPct val="50000"/>
              </a:spcBef>
              <a:buClr>
                <a:srgbClr val="007571"/>
              </a:buClr>
              <a:buFontTx/>
              <a:buChar char="•"/>
              <a:tabLst>
                <a:tab pos="457200" algn="l"/>
              </a:tabLst>
              <a:defRPr/>
            </a:pPr>
            <a:r>
              <a:rPr lang="en-US" sz="1600" dirty="0" err="1">
                <a:solidFill>
                  <a:schemeClr val="tx1"/>
                </a:solidFill>
              </a:rPr>
              <a:t>iCan</a:t>
            </a:r>
            <a:r>
              <a:rPr lang="en-US" sz="1600" dirty="0">
                <a:solidFill>
                  <a:schemeClr val="tx1"/>
                </a:solidFill>
              </a:rPr>
              <a:t> Bike Camp</a:t>
            </a:r>
          </a:p>
          <a:p>
            <a:pPr marL="458788" lvl="1" indent="-230188" eaLnBrk="1" hangingPunct="1">
              <a:lnSpc>
                <a:spcPct val="90000"/>
              </a:lnSpc>
              <a:spcBef>
                <a:spcPct val="50000"/>
              </a:spcBef>
              <a:buClr>
                <a:srgbClr val="007571"/>
              </a:buClr>
              <a:buFontTx/>
              <a:buChar char="•"/>
              <a:tabLst>
                <a:tab pos="457200" algn="l"/>
              </a:tabLst>
              <a:defRPr/>
            </a:pPr>
            <a:r>
              <a:rPr lang="en-US" sz="1600" dirty="0">
                <a:solidFill>
                  <a:schemeClr val="tx1"/>
                </a:solidFill>
              </a:rPr>
              <a:t>Maritime Adventures </a:t>
            </a:r>
            <a:br>
              <a:rPr lang="en-US" sz="1600" dirty="0">
                <a:solidFill>
                  <a:schemeClr val="tx1"/>
                </a:solidFill>
              </a:rPr>
            </a:br>
            <a:r>
              <a:rPr lang="en-US" sz="1600" dirty="0">
                <a:solidFill>
                  <a:schemeClr val="tx1"/>
                </a:solidFill>
              </a:rPr>
              <a:t>through Access Sport</a:t>
            </a:r>
          </a:p>
          <a:p>
            <a:pPr marL="458788" lvl="1" indent="-230188" eaLnBrk="1" hangingPunct="1">
              <a:lnSpc>
                <a:spcPct val="90000"/>
              </a:lnSpc>
              <a:spcBef>
                <a:spcPct val="50000"/>
              </a:spcBef>
              <a:buClr>
                <a:srgbClr val="007571"/>
              </a:buClr>
              <a:buFontTx/>
              <a:buChar char="•"/>
              <a:tabLst>
                <a:tab pos="457200" algn="l"/>
              </a:tabLst>
              <a:defRPr/>
            </a:pPr>
            <a:r>
              <a:rPr lang="en-US" sz="1600" dirty="0">
                <a:solidFill>
                  <a:schemeClr val="tx1"/>
                </a:solidFill>
              </a:rPr>
              <a:t>Skateboarding                                                                                                                                                                        </a:t>
            </a:r>
          </a:p>
          <a:p>
            <a:pPr marL="228600" lvl="1" indent="0" eaLnBrk="1" hangingPunct="1">
              <a:lnSpc>
                <a:spcPct val="90000"/>
              </a:lnSpc>
              <a:spcBef>
                <a:spcPct val="50000"/>
              </a:spcBef>
              <a:buClr>
                <a:srgbClr val="007571"/>
              </a:buClr>
              <a:buFontTx/>
              <a:buNone/>
              <a:tabLst>
                <a:tab pos="457200" algn="l"/>
              </a:tabLst>
              <a:defRPr/>
            </a:pPr>
            <a:endParaRPr lang="en-US" sz="1800" dirty="0">
              <a:solidFill>
                <a:schemeClr val="tx1"/>
              </a:solidFill>
            </a:endParaRPr>
          </a:p>
          <a:p>
            <a:pPr marL="458788" lvl="1" indent="-230188" eaLnBrk="1" hangingPunct="1">
              <a:lnSpc>
                <a:spcPct val="90000"/>
              </a:lnSpc>
              <a:buFontTx/>
              <a:buChar char="•"/>
              <a:tabLst>
                <a:tab pos="457200" algn="l"/>
              </a:tabLst>
              <a:defRPr/>
            </a:pPr>
            <a:endParaRPr lang="en-US" sz="1800" dirty="0">
              <a:solidFill>
                <a:schemeClr val="tx1"/>
              </a:solidFill>
            </a:endParaRPr>
          </a:p>
          <a:p>
            <a:pPr marL="228600" lvl="1" indent="0" eaLnBrk="1" hangingPunct="1">
              <a:lnSpc>
                <a:spcPct val="90000"/>
              </a:lnSpc>
              <a:buNone/>
              <a:tabLst>
                <a:tab pos="457200" algn="l"/>
              </a:tabLst>
              <a:defRPr/>
            </a:pPr>
            <a:endParaRPr lang="en-US" sz="3200" dirty="0">
              <a:solidFill>
                <a:schemeClr val="tx1"/>
              </a:solidFill>
            </a:endParaRPr>
          </a:p>
          <a:p>
            <a:pPr marL="458788" lvl="1" indent="-230188" eaLnBrk="1" hangingPunct="1">
              <a:lnSpc>
                <a:spcPct val="90000"/>
              </a:lnSpc>
              <a:buFontTx/>
              <a:buChar char="•"/>
              <a:tabLst>
                <a:tab pos="457200" algn="l"/>
              </a:tabLst>
              <a:defRPr/>
            </a:pPr>
            <a:endParaRPr lang="en-US" sz="2000" dirty="0">
              <a:solidFill>
                <a:schemeClr val="tx1"/>
              </a:solidFill>
            </a:endParaRPr>
          </a:p>
          <a:p>
            <a:pPr marL="458788" lvl="1" indent="-230188" eaLnBrk="1" hangingPunct="1">
              <a:lnSpc>
                <a:spcPct val="90000"/>
              </a:lnSpc>
              <a:buFontTx/>
              <a:buChar char="•"/>
              <a:tabLst>
                <a:tab pos="457200" algn="l"/>
              </a:tabLst>
              <a:defRPr/>
            </a:pPr>
            <a:endParaRPr lang="en-US" sz="2000" dirty="0"/>
          </a:p>
          <a:p>
            <a:pPr marL="458788" lvl="1" indent="-230188" eaLnBrk="1" hangingPunct="1">
              <a:lnSpc>
                <a:spcPct val="90000"/>
              </a:lnSpc>
              <a:buFontTx/>
              <a:buChar char="•"/>
              <a:tabLst>
                <a:tab pos="457200" algn="l"/>
              </a:tabLst>
              <a:defRPr/>
            </a:pPr>
            <a:endParaRPr lang="en-US" sz="2000" dirty="0">
              <a:solidFill>
                <a:schemeClr val="tx1"/>
              </a:solidFill>
            </a:endParaRPr>
          </a:p>
          <a:p>
            <a:pPr marL="458788" lvl="1" indent="-230188" eaLnBrk="1" hangingPunct="1">
              <a:lnSpc>
                <a:spcPct val="90000"/>
              </a:lnSpc>
              <a:buFontTx/>
              <a:buNone/>
              <a:tabLst>
                <a:tab pos="457200" algn="l"/>
              </a:tabLst>
              <a:defRPr/>
            </a:pPr>
            <a:endParaRPr lang="en-US" sz="2000" dirty="0">
              <a:solidFill>
                <a:schemeClr val="tx1"/>
              </a:solidFill>
            </a:endParaRPr>
          </a:p>
        </p:txBody>
      </p:sp>
      <p:sp>
        <p:nvSpPr>
          <p:cNvPr id="14344" name="Line 14"/>
          <p:cNvSpPr>
            <a:spLocks noChangeShapeType="1"/>
          </p:cNvSpPr>
          <p:nvPr/>
        </p:nvSpPr>
        <p:spPr bwMode="auto">
          <a:xfrm>
            <a:off x="4114800" y="4724400"/>
            <a:ext cx="48768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5"/>
          <p:cNvSpPr>
            <a:spLocks noChangeShapeType="1"/>
          </p:cNvSpPr>
          <p:nvPr/>
        </p:nvSpPr>
        <p:spPr bwMode="auto">
          <a:xfrm rot="-5400000">
            <a:off x="2324100" y="46863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6"/>
          <p:cNvSpPr>
            <a:spLocks noChangeShapeType="1"/>
          </p:cNvSpPr>
          <p:nvPr/>
        </p:nvSpPr>
        <p:spPr bwMode="auto">
          <a:xfrm rot="-5400000">
            <a:off x="7277100" y="46863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7"/>
          <p:cNvSpPr>
            <a:spLocks noChangeShapeType="1"/>
          </p:cNvSpPr>
          <p:nvPr/>
        </p:nvSpPr>
        <p:spPr bwMode="auto">
          <a:xfrm rot="-5400000">
            <a:off x="4762500" y="4686300"/>
            <a:ext cx="35814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Line 18"/>
          <p:cNvSpPr>
            <a:spLocks noChangeShapeType="1"/>
          </p:cNvSpPr>
          <p:nvPr/>
        </p:nvSpPr>
        <p:spPr bwMode="auto">
          <a:xfrm>
            <a:off x="4114800" y="2895600"/>
            <a:ext cx="49530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19"/>
          <p:cNvSpPr>
            <a:spLocks noChangeShapeType="1"/>
          </p:cNvSpPr>
          <p:nvPr/>
        </p:nvSpPr>
        <p:spPr bwMode="auto">
          <a:xfrm>
            <a:off x="4114800" y="6477000"/>
            <a:ext cx="4876800" cy="0"/>
          </a:xfrm>
          <a:prstGeom prst="line">
            <a:avLst/>
          </a:prstGeom>
          <a:noFill/>
          <a:ln w="1016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body" idx="1"/>
          </p:nvPr>
        </p:nvSpPr>
        <p:spPr>
          <a:xfrm>
            <a:off x="457200" y="1676400"/>
            <a:ext cx="8229600" cy="4754562"/>
          </a:xfrm>
          <a:prstGeom prst="rect">
            <a:avLst/>
          </a:prstGeom>
          <a:noFill/>
          <a:ln>
            <a:noFill/>
          </a:ln>
        </p:spPr>
        <p:txBody>
          <a:bodyPr spcFirstLastPara="1" wrap="square" lIns="91425" tIns="45700" rIns="91425" bIns="45700" anchor="t" anchorCtr="0">
            <a:noAutofit/>
          </a:bodyPr>
          <a:lstStyle/>
          <a:p>
            <a:pPr marL="341312" lvl="0" indent="-230186" algn="l" rtl="0">
              <a:lnSpc>
                <a:spcPct val="90000"/>
              </a:lnSpc>
              <a:spcBef>
                <a:spcPts val="0"/>
              </a:spcBef>
              <a:spcAft>
                <a:spcPts val="0"/>
              </a:spcAft>
              <a:buClr>
                <a:srgbClr val="007571"/>
              </a:buClr>
              <a:buSzPts val="3200"/>
              <a:buFont typeface="Arial"/>
              <a:buNone/>
            </a:pPr>
            <a:r>
              <a:rPr lang="en-US" sz="3200" b="0" i="0" u="none">
                <a:solidFill>
                  <a:srgbClr val="007571"/>
                </a:solidFill>
                <a:latin typeface="Arial"/>
                <a:ea typeface="Arial"/>
                <a:cs typeface="Arial"/>
                <a:sym typeface="Arial"/>
              </a:rPr>
              <a:t>Therapeutic Programs PreK-HS:</a:t>
            </a:r>
            <a:endParaRPr/>
          </a:p>
          <a:p>
            <a:pPr marL="341312" lvl="0" indent="-230186" algn="l" rtl="0">
              <a:lnSpc>
                <a:spcPct val="90000"/>
              </a:lnSpc>
              <a:spcBef>
                <a:spcPts val="270"/>
              </a:spcBef>
              <a:spcAft>
                <a:spcPts val="0"/>
              </a:spcAft>
              <a:buClr>
                <a:srgbClr val="007571"/>
              </a:buClr>
              <a:buSzPts val="900"/>
              <a:buFont typeface="Arial"/>
              <a:buNone/>
            </a:pPr>
            <a:endParaRPr sz="900" b="0" i="0" u="none">
              <a:solidFill>
                <a:srgbClr val="007571"/>
              </a:solidFill>
              <a:latin typeface="Arial"/>
              <a:ea typeface="Arial"/>
              <a:cs typeface="Arial"/>
              <a:sym typeface="Arial"/>
            </a:endParaRPr>
          </a:p>
          <a:p>
            <a:pPr marL="341312" lvl="0" indent="-230186" algn="l" rtl="0">
              <a:lnSpc>
                <a:spcPct val="90000"/>
              </a:lnSpc>
              <a:spcBef>
                <a:spcPts val="840"/>
              </a:spcBef>
              <a:spcAft>
                <a:spcPts val="0"/>
              </a:spcAft>
              <a:buClr>
                <a:srgbClr val="007571"/>
              </a:buClr>
              <a:buSzPts val="2800"/>
              <a:buFont typeface="Arial"/>
              <a:buChar char="•"/>
            </a:pPr>
            <a:r>
              <a:rPr lang="en-US" sz="2800" b="0" i="0" u="none">
                <a:solidFill>
                  <a:schemeClr val="dk1"/>
                </a:solidFill>
                <a:latin typeface="Arial"/>
                <a:ea typeface="Arial"/>
                <a:cs typeface="Arial"/>
                <a:sym typeface="Arial"/>
              </a:rPr>
              <a:t>Music Therapy</a:t>
            </a:r>
            <a:endParaRPr/>
          </a:p>
          <a:p>
            <a:pPr marL="341312" lvl="0" indent="-230186" algn="l" rtl="0">
              <a:lnSpc>
                <a:spcPct val="90000"/>
              </a:lnSpc>
              <a:spcBef>
                <a:spcPts val="840"/>
              </a:spcBef>
              <a:spcAft>
                <a:spcPts val="0"/>
              </a:spcAft>
              <a:buClr>
                <a:srgbClr val="007571"/>
              </a:buClr>
              <a:buSzPts val="2800"/>
              <a:buFont typeface="Arial"/>
              <a:buChar char="•"/>
            </a:pPr>
            <a:r>
              <a:rPr lang="en-US" sz="2800" b="0" i="0" u="none">
                <a:solidFill>
                  <a:schemeClr val="dk1"/>
                </a:solidFill>
                <a:latin typeface="Arial"/>
                <a:ea typeface="Arial"/>
                <a:cs typeface="Arial"/>
                <a:sym typeface="Arial"/>
              </a:rPr>
              <a:t>Yoga</a:t>
            </a:r>
            <a:endParaRPr/>
          </a:p>
          <a:p>
            <a:pPr marL="342900" lvl="0" indent="-165100" algn="l" rtl="0">
              <a:spcBef>
                <a:spcPts val="560"/>
              </a:spcBef>
              <a:spcAft>
                <a:spcPts val="0"/>
              </a:spcAft>
              <a:buClr>
                <a:srgbClr val="007571"/>
              </a:buClr>
              <a:buSzPts val="2800"/>
              <a:buFont typeface="Arial"/>
              <a:buNone/>
            </a:pPr>
            <a:endParaRPr sz="2800" b="0" i="0" u="none">
              <a:solidFill>
                <a:schemeClr val="dk1"/>
              </a:solidFill>
              <a:latin typeface="Arial"/>
              <a:ea typeface="Arial"/>
              <a:cs typeface="Arial"/>
              <a:sym typeface="Arial"/>
            </a:endParaRPr>
          </a:p>
        </p:txBody>
      </p:sp>
      <p:pic>
        <p:nvPicPr>
          <p:cNvPr id="159" name="Google Shape;159;p19" descr="ry=480-9"/>
          <p:cNvPicPr preferRelativeResize="0"/>
          <p:nvPr/>
        </p:nvPicPr>
        <p:blipFill rotWithShape="1">
          <a:blip r:embed="rId3">
            <a:alphaModFix/>
          </a:blip>
          <a:srcRect/>
          <a:stretch/>
        </p:blipFill>
        <p:spPr>
          <a:xfrm>
            <a:off x="4953000" y="4430712"/>
            <a:ext cx="2844800" cy="2078037"/>
          </a:xfrm>
          <a:prstGeom prst="rect">
            <a:avLst/>
          </a:prstGeom>
          <a:noFill/>
          <a:ln w="9525" cap="flat" cmpd="sng">
            <a:solidFill>
              <a:srgbClr val="000000"/>
            </a:solidFill>
            <a:prstDash val="solid"/>
            <a:miter lim="800000"/>
            <a:headEnd type="none" w="sm" len="sm"/>
            <a:tailEnd type="none" w="sm" len="sm"/>
          </a:ln>
        </p:spPr>
      </p:pic>
      <p:pic>
        <p:nvPicPr>
          <p:cNvPr id="160" name="Google Shape;160;p19" descr="Music therapy 1"/>
          <p:cNvPicPr preferRelativeResize="0"/>
          <p:nvPr/>
        </p:nvPicPr>
        <p:blipFill rotWithShape="1">
          <a:blip r:embed="rId4">
            <a:alphaModFix/>
          </a:blip>
          <a:srcRect/>
          <a:stretch/>
        </p:blipFill>
        <p:spPr>
          <a:xfrm>
            <a:off x="2109787" y="3581400"/>
            <a:ext cx="1949450" cy="2597150"/>
          </a:xfrm>
          <a:prstGeom prst="rect">
            <a:avLst/>
          </a:prstGeom>
          <a:noFill/>
          <a:ln>
            <a:noFill/>
          </a:ln>
        </p:spPr>
      </p:pic>
      <p:pic>
        <p:nvPicPr>
          <p:cNvPr id="161" name="Google Shape;161;p19" descr="A picture containing sport, person, game, man&#10;&#10;Description automatically generated"/>
          <p:cNvPicPr preferRelativeResize="0"/>
          <p:nvPr/>
        </p:nvPicPr>
        <p:blipFill rotWithShape="1">
          <a:blip r:embed="rId5">
            <a:alphaModFix/>
          </a:blip>
          <a:srcRect/>
          <a:stretch/>
        </p:blipFill>
        <p:spPr>
          <a:xfrm>
            <a:off x="4343400" y="2217737"/>
            <a:ext cx="2503487" cy="1935162"/>
          </a:xfrm>
          <a:prstGeom prst="rect">
            <a:avLst/>
          </a:prstGeom>
          <a:noFill/>
          <a:ln>
            <a:noFill/>
          </a:ln>
        </p:spPr>
      </p:pic>
    </p:spTree>
    <p:extLst>
      <p:ext uri="{BB962C8B-B14F-4D97-AF65-F5344CB8AC3E}">
        <p14:creationId xmlns:p14="http://schemas.microsoft.com/office/powerpoint/2010/main" val="3425384692"/>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body" idx="1"/>
          </p:nvPr>
        </p:nvSpPr>
        <p:spPr>
          <a:xfrm>
            <a:off x="457200" y="1676400"/>
            <a:ext cx="8229600" cy="4754562"/>
          </a:xfrm>
          <a:prstGeom prst="rect">
            <a:avLst/>
          </a:prstGeom>
          <a:noFill/>
          <a:ln>
            <a:noFill/>
          </a:ln>
        </p:spPr>
        <p:txBody>
          <a:bodyPr spcFirstLastPara="1" wrap="square" lIns="91425" tIns="45700" rIns="91425" bIns="45700" anchor="t" anchorCtr="0">
            <a:noAutofit/>
          </a:bodyPr>
          <a:lstStyle/>
          <a:p>
            <a:pPr marL="341312" lvl="0" indent="-230186" algn="l" rtl="0">
              <a:lnSpc>
                <a:spcPct val="90000"/>
              </a:lnSpc>
              <a:spcBef>
                <a:spcPts val="0"/>
              </a:spcBef>
              <a:spcAft>
                <a:spcPts val="0"/>
              </a:spcAft>
              <a:buClr>
                <a:srgbClr val="007571"/>
              </a:buClr>
              <a:buSzPts val="3200"/>
              <a:buFont typeface="Arial"/>
              <a:buNone/>
            </a:pPr>
            <a:r>
              <a:rPr lang="en-US" sz="3200" b="0" i="0" u="none">
                <a:solidFill>
                  <a:srgbClr val="007571"/>
                </a:solidFill>
                <a:latin typeface="Arial"/>
                <a:ea typeface="Arial"/>
                <a:cs typeface="Arial"/>
                <a:sym typeface="Arial"/>
              </a:rPr>
              <a:t>Student Work-Skills Development :</a:t>
            </a:r>
            <a:endParaRPr/>
          </a:p>
          <a:p>
            <a:pPr marL="341312" lvl="0" indent="-230186" algn="l" rtl="0">
              <a:lnSpc>
                <a:spcPct val="90000"/>
              </a:lnSpc>
              <a:spcBef>
                <a:spcPts val="270"/>
              </a:spcBef>
              <a:spcAft>
                <a:spcPts val="0"/>
              </a:spcAft>
              <a:buClr>
                <a:srgbClr val="007571"/>
              </a:buClr>
              <a:buSzPts val="900"/>
              <a:buFont typeface="Arial"/>
              <a:buNone/>
            </a:pPr>
            <a:endParaRPr sz="900" b="0" i="0" u="none">
              <a:solidFill>
                <a:srgbClr val="007571"/>
              </a:solidFill>
              <a:latin typeface="Arial"/>
              <a:ea typeface="Arial"/>
              <a:cs typeface="Arial"/>
              <a:sym typeface="Arial"/>
            </a:endParaRPr>
          </a:p>
          <a:p>
            <a:pPr marL="341312" lvl="0" indent="-230186" algn="l" rtl="0">
              <a:lnSpc>
                <a:spcPct val="90000"/>
              </a:lnSpc>
              <a:spcBef>
                <a:spcPts val="840"/>
              </a:spcBef>
              <a:spcAft>
                <a:spcPts val="0"/>
              </a:spcAft>
              <a:buClr>
                <a:srgbClr val="007571"/>
              </a:buClr>
              <a:buSzPts val="2800"/>
              <a:buFont typeface="Arial"/>
              <a:buChar char="•"/>
            </a:pPr>
            <a:r>
              <a:rPr lang="en-US" sz="2800" b="0" i="0" u="none">
                <a:solidFill>
                  <a:schemeClr val="dk1"/>
                </a:solidFill>
                <a:latin typeface="Arial"/>
                <a:ea typeface="Arial"/>
                <a:cs typeface="Arial"/>
                <a:sym typeface="Arial"/>
              </a:rPr>
              <a:t>Recreation Volunteer Training Program</a:t>
            </a:r>
            <a:endParaRPr/>
          </a:p>
          <a:p>
            <a:pPr marL="341312" lvl="0" indent="-230186" algn="l" rtl="0">
              <a:lnSpc>
                <a:spcPct val="90000"/>
              </a:lnSpc>
              <a:spcBef>
                <a:spcPts val="840"/>
              </a:spcBef>
              <a:spcAft>
                <a:spcPts val="0"/>
              </a:spcAft>
              <a:buClr>
                <a:srgbClr val="007571"/>
              </a:buClr>
              <a:buSzPts val="2800"/>
              <a:buFont typeface="Arial"/>
              <a:buChar char="•"/>
            </a:pPr>
            <a:r>
              <a:rPr lang="en-US" sz="2800" b="0" i="0" u="none">
                <a:solidFill>
                  <a:schemeClr val="dk1"/>
                </a:solidFill>
                <a:latin typeface="Arial"/>
                <a:ea typeface="Arial"/>
                <a:cs typeface="Arial"/>
                <a:sym typeface="Arial"/>
              </a:rPr>
              <a:t>Recreation Counselor Summer Internships</a:t>
            </a:r>
            <a:endParaRPr/>
          </a:p>
          <a:p>
            <a:pPr marL="341312" lvl="0" indent="-230186" algn="l" rtl="0">
              <a:lnSpc>
                <a:spcPct val="90000"/>
              </a:lnSpc>
              <a:spcBef>
                <a:spcPts val="840"/>
              </a:spcBef>
              <a:spcAft>
                <a:spcPts val="0"/>
              </a:spcAft>
              <a:buClr>
                <a:srgbClr val="007571"/>
              </a:buClr>
              <a:buSzPts val="2800"/>
              <a:buFont typeface="Arial"/>
              <a:buChar char="•"/>
            </a:pPr>
            <a:r>
              <a:rPr lang="en-US" sz="2800" b="0" i="0" u="none">
                <a:solidFill>
                  <a:schemeClr val="dk1"/>
                </a:solidFill>
                <a:latin typeface="Arial"/>
                <a:ea typeface="Arial"/>
                <a:cs typeface="Arial"/>
                <a:sym typeface="Arial"/>
              </a:rPr>
              <a:t>Community Organization Summer Internships</a:t>
            </a:r>
            <a:endParaRPr/>
          </a:p>
          <a:p>
            <a:pPr marL="341312" lvl="0" indent="-230186" algn="l" rtl="0">
              <a:lnSpc>
                <a:spcPct val="90000"/>
              </a:lnSpc>
              <a:spcBef>
                <a:spcPts val="840"/>
              </a:spcBef>
              <a:spcAft>
                <a:spcPts val="0"/>
              </a:spcAft>
              <a:buClr>
                <a:srgbClr val="007571"/>
              </a:buClr>
              <a:buSzPts val="2800"/>
              <a:buFont typeface="Arial"/>
              <a:buChar char="•"/>
            </a:pPr>
            <a:r>
              <a:rPr lang="en-US" sz="2800" b="0" i="0" u="none">
                <a:solidFill>
                  <a:schemeClr val="dk1"/>
                </a:solidFill>
                <a:latin typeface="Arial"/>
                <a:ea typeface="Arial"/>
                <a:cs typeface="Arial"/>
                <a:sym typeface="Arial"/>
              </a:rPr>
              <a:t>iExcel Summer Stipends</a:t>
            </a:r>
            <a:endParaRPr/>
          </a:p>
          <a:p>
            <a:pPr marL="342900" lvl="0" indent="-165100" algn="l" rtl="0">
              <a:spcBef>
                <a:spcPts val="560"/>
              </a:spcBef>
              <a:spcAft>
                <a:spcPts val="0"/>
              </a:spcAft>
              <a:buClr>
                <a:srgbClr val="007571"/>
              </a:buClr>
              <a:buSzPts val="2800"/>
              <a:buFont typeface="Arial"/>
              <a:buNone/>
            </a:pPr>
            <a:endParaRPr sz="2800" b="0" i="0" u="none">
              <a:solidFill>
                <a:schemeClr val="dk1"/>
              </a:solidFill>
              <a:latin typeface="Arial"/>
              <a:ea typeface="Arial"/>
              <a:cs typeface="Arial"/>
              <a:sym typeface="Arial"/>
            </a:endParaRPr>
          </a:p>
        </p:txBody>
      </p:sp>
      <p:pic>
        <p:nvPicPr>
          <p:cNvPr id="167" name="Google Shape;167;p20" descr="A person sitting at a table&#10;&#10;Description automatically generated"/>
          <p:cNvPicPr preferRelativeResize="0"/>
          <p:nvPr/>
        </p:nvPicPr>
        <p:blipFill rotWithShape="1">
          <a:blip r:embed="rId3">
            <a:alphaModFix/>
          </a:blip>
          <a:srcRect/>
          <a:stretch/>
        </p:blipFill>
        <p:spPr>
          <a:xfrm>
            <a:off x="5029200" y="4440237"/>
            <a:ext cx="3086100" cy="2057400"/>
          </a:xfrm>
          <a:prstGeom prst="rect">
            <a:avLst/>
          </a:prstGeom>
          <a:noFill/>
          <a:ln>
            <a:noFill/>
          </a:ln>
        </p:spPr>
      </p:pic>
      <p:pic>
        <p:nvPicPr>
          <p:cNvPr id="168" name="Google Shape;168;p20" descr="A group of people sitting at a table with a birthday cake&#10;&#10;Description automatically generated"/>
          <p:cNvPicPr preferRelativeResize="0"/>
          <p:nvPr/>
        </p:nvPicPr>
        <p:blipFill rotWithShape="1">
          <a:blip r:embed="rId4">
            <a:alphaModFix/>
          </a:blip>
          <a:srcRect/>
          <a:stretch/>
        </p:blipFill>
        <p:spPr>
          <a:xfrm>
            <a:off x="1279525" y="4435475"/>
            <a:ext cx="3319462" cy="2209800"/>
          </a:xfrm>
          <a:prstGeom prst="rect">
            <a:avLst/>
          </a:prstGeom>
          <a:noFill/>
          <a:ln>
            <a:noFill/>
          </a:ln>
        </p:spPr>
      </p:pic>
    </p:spTree>
    <p:extLst>
      <p:ext uri="{BB962C8B-B14F-4D97-AF65-F5344CB8AC3E}">
        <p14:creationId xmlns:p14="http://schemas.microsoft.com/office/powerpoint/2010/main" val="31001963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body" idx="1"/>
          </p:nvPr>
        </p:nvSpPr>
        <p:spPr>
          <a:xfrm>
            <a:off x="533400" y="1752600"/>
            <a:ext cx="8077200" cy="4572000"/>
          </a:xfrm>
          <a:solidFill>
            <a:srgbClr val="007571">
              <a:alpha val="12941"/>
            </a:srgbClr>
          </a:solidFill>
          <a:ln w="38100" cap="flat">
            <a:solidFill>
              <a:srgbClr val="007571"/>
            </a:solidFill>
            <a:prstDash val="sysDot"/>
            <a:miter lim="800000"/>
            <a:headEnd/>
            <a:tailEnd/>
          </a:ln>
        </p:spPr>
        <p:txBody>
          <a:bodyPr/>
          <a:lstStyle/>
          <a:p>
            <a:pPr marL="0" indent="4763" eaLnBrk="1" hangingPunct="1">
              <a:buFontTx/>
              <a:buNone/>
            </a:pPr>
            <a:r>
              <a:rPr lang="en-US" altLang="en-US" sz="1800" i="1" dirty="0">
                <a:latin typeface="Comic Sans MS" pitchFamily="66" charset="0"/>
                <a:ea typeface="ＭＳ Ｐゴシック" pitchFamily="34" charset="-128"/>
              </a:rPr>
              <a:t>As Timmy’s legal guardian, one of the biggest issues was finding affordable and accessible after-school activities designed for students with special needs. Thanks to CORSE, my grandson has had the opportunity to try new things and to benefit from the skilled instructors and specialized activities designed for fragile learners like him. </a:t>
            </a:r>
          </a:p>
          <a:p>
            <a:pPr marL="0" indent="4763" eaLnBrk="1" hangingPunct="1">
              <a:buFontTx/>
              <a:buNone/>
            </a:pPr>
            <a:endParaRPr lang="en-US" altLang="en-US" sz="1800" i="1" dirty="0">
              <a:latin typeface="Comic Sans MS" pitchFamily="66" charset="0"/>
              <a:ea typeface="ＭＳ Ｐゴシック" pitchFamily="34" charset="-128"/>
            </a:endParaRPr>
          </a:p>
          <a:p>
            <a:pPr marL="0" indent="4763" eaLnBrk="1" hangingPunct="1">
              <a:buFontTx/>
              <a:buNone/>
            </a:pPr>
            <a:r>
              <a:rPr lang="en-US" altLang="en-US" sz="1800" i="1" dirty="0">
                <a:latin typeface="Comic Sans MS" pitchFamily="66" charset="0"/>
                <a:ea typeface="ＭＳ Ｐゴシック" pitchFamily="34" charset="-128"/>
              </a:rPr>
              <a:t>Therapists, doctors, and educators are always quick to point out to me, “how far Timmy has come.”   A large part of his progress is due to his experiences in CORSE programs which have enabled Timmy to learn the social pragmatics that are so difficult for a child with autism.  </a:t>
            </a:r>
          </a:p>
          <a:p>
            <a:pPr marL="0" indent="4763" eaLnBrk="1" hangingPunct="1">
              <a:buFontTx/>
              <a:buNone/>
            </a:pPr>
            <a:endParaRPr lang="en-US" altLang="en-US" sz="1800" b="1" i="1" dirty="0">
              <a:latin typeface="Comic Sans MS" pitchFamily="66" charset="0"/>
              <a:ea typeface="ＭＳ Ｐゴシック" pitchFamily="34" charset="-128"/>
            </a:endParaRPr>
          </a:p>
          <a:p>
            <a:pPr marL="0" indent="4763" eaLnBrk="1" hangingPunct="1">
              <a:buFontTx/>
              <a:buNone/>
            </a:pPr>
            <a:r>
              <a:rPr lang="en-US" altLang="en-US" sz="1800" b="1" i="1" dirty="0">
                <a:latin typeface="Comic Sans MS" pitchFamily="66" charset="0"/>
                <a:ea typeface="ＭＳ Ｐゴシック" pitchFamily="34" charset="-128"/>
              </a:rPr>
              <a:t>Timmy is learning how to be a friend and how to have a friend.  What experience could be more valuable for a child?</a:t>
            </a:r>
          </a:p>
          <a:p>
            <a:pPr marL="0" indent="4763" eaLnBrk="1" hangingPunct="1">
              <a:buFontTx/>
              <a:buNone/>
            </a:pPr>
            <a:endParaRPr lang="en-US" altLang="en-US" sz="1600" i="1" dirty="0">
              <a:latin typeface="Comic Sans MS" pitchFamily="66" charset="0"/>
              <a:ea typeface="ＭＳ Ｐゴシック" pitchFamily="34" charset="-128"/>
            </a:endParaRPr>
          </a:p>
          <a:p>
            <a:pPr marL="0" indent="4763" eaLnBrk="1" hangingPunct="1">
              <a:buFontTx/>
              <a:buNone/>
            </a:pPr>
            <a:r>
              <a:rPr lang="en-US" altLang="en-US" sz="1600" i="1" dirty="0">
                <a:latin typeface="Comic Sans MS" pitchFamily="66" charset="0"/>
                <a:ea typeface="ＭＳ Ｐゴシック" pitchFamily="34" charset="-128"/>
              </a:rPr>
              <a:t> 					--Timmy’s Grandmother</a:t>
            </a:r>
            <a:endParaRPr lang="en-US" altLang="en-US" sz="1600" b="1" i="1" dirty="0">
              <a:latin typeface="Comic Sans MS" pitchFamily="66" charset="0"/>
              <a:ea typeface="ＭＳ Ｐゴシック" pitchFamily="34" charset="-128"/>
            </a:endParaRPr>
          </a:p>
          <a:p>
            <a:pPr marL="0" indent="4763" eaLnBrk="1" hangingPunct="1">
              <a:buFontTx/>
              <a:buNone/>
            </a:pPr>
            <a:endParaRPr lang="en-US" altLang="en-US" sz="1600" b="1" i="1" dirty="0">
              <a:ea typeface="ＭＳ Ｐゴシック" pitchFamily="34" charset="-128"/>
            </a:endParaRPr>
          </a:p>
          <a:p>
            <a:pPr marL="0" indent="4763" eaLnBrk="1" hangingPunct="1">
              <a:buFontTx/>
              <a:buNone/>
            </a:pPr>
            <a:endParaRPr lang="en-US" altLang="en-US" sz="1600" b="1" dirty="0">
              <a:ea typeface="ＭＳ Ｐゴシック" pitchFamily="34" charset="-128"/>
            </a:endParaRPr>
          </a:p>
          <a:p>
            <a:pPr marL="0" indent="4763" eaLnBrk="1" hangingPunct="1">
              <a:buFontTx/>
              <a:buNone/>
            </a:pPr>
            <a:endParaRPr lang="en-US" altLang="en-US" sz="1000" b="1" i="1" dirty="0">
              <a:latin typeface="Comic Sans MS" pitchFamily="66" charset="0"/>
              <a:ea typeface="ＭＳ Ｐゴシック" pitchFamily="34" charset="-128"/>
            </a:endParaRPr>
          </a:p>
          <a:p>
            <a:pPr marL="0" indent="4763" eaLnBrk="1" hangingPunct="1">
              <a:buFontTx/>
              <a:buNone/>
            </a:pPr>
            <a:endParaRPr lang="en-US" altLang="en-US" sz="1000" b="1" i="1" dirty="0">
              <a:latin typeface="Comic Sans MS" pitchFamily="66" charset="0"/>
              <a:ea typeface="ＭＳ Ｐゴシック" pitchFamily="34" charset="-128"/>
            </a:endParaRPr>
          </a:p>
          <a:p>
            <a:pPr marL="0" indent="4763" eaLnBrk="1" hangingPunct="1">
              <a:buFontTx/>
              <a:buNone/>
            </a:pPr>
            <a:endParaRPr lang="en-US" altLang="en-US" sz="1000" b="1" i="1" dirty="0">
              <a:latin typeface="Comic Sans MS" pitchFamily="66" charset="0"/>
              <a:ea typeface="ＭＳ Ｐゴシック" pitchFamily="34" charset="-128"/>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body" idx="1"/>
          </p:nvPr>
        </p:nvSpPr>
        <p:spPr>
          <a:xfrm>
            <a:off x="1143000" y="1981200"/>
            <a:ext cx="7010400" cy="4191000"/>
          </a:xfrm>
          <a:solidFill>
            <a:srgbClr val="007571">
              <a:alpha val="12941"/>
            </a:srgbClr>
          </a:solidFill>
          <a:ln w="38100" cap="flat">
            <a:solidFill>
              <a:srgbClr val="007571"/>
            </a:solidFill>
            <a:prstDash val="sysDot"/>
            <a:miter lim="800000"/>
            <a:headEnd/>
            <a:tailEnd/>
          </a:ln>
        </p:spPr>
        <p:txBody>
          <a:bodyPr/>
          <a:lstStyle/>
          <a:p>
            <a:pPr marL="0" indent="4763" eaLnBrk="1" hangingPunct="1">
              <a:lnSpc>
                <a:spcPct val="80000"/>
              </a:lnSpc>
              <a:buFontTx/>
              <a:buNone/>
            </a:pPr>
            <a:endParaRPr lang="en-US" altLang="en-US" sz="800" b="1" i="1" dirty="0">
              <a:latin typeface="Comic Sans MS" pitchFamily="66" charset="0"/>
              <a:ea typeface="ＭＳ Ｐゴシック" pitchFamily="34" charset="-128"/>
            </a:endParaRPr>
          </a:p>
          <a:p>
            <a:pPr marL="0" indent="4763" eaLnBrk="1" hangingPunct="1">
              <a:buFontTx/>
              <a:buNone/>
            </a:pPr>
            <a:r>
              <a:rPr lang="ja-JP" altLang="en-US" sz="2000" i="1" dirty="0">
                <a:latin typeface="Comic Sans MS" pitchFamily="66" charset="0"/>
                <a:ea typeface="ＭＳ Ｐゴシック" pitchFamily="34" charset="-128"/>
              </a:rPr>
              <a:t>“</a:t>
            </a:r>
            <a:r>
              <a:rPr lang="en-US" altLang="ja-JP" sz="2000" i="1" dirty="0">
                <a:latin typeface="Comic Sans MS" pitchFamily="66" charset="0"/>
                <a:ea typeface="ＭＳ Ｐゴシック" pitchFamily="34" charset="-128"/>
              </a:rPr>
              <a:t>Not only can 30 children now ride a two-wheeler who could not a week before, their self-confidence in themselves visibly beamed during that week.  They can now engage in a typical children</a:t>
            </a:r>
            <a:r>
              <a:rPr lang="ja-JP" altLang="en-US" sz="2000" i="1" dirty="0">
                <a:latin typeface="Comic Sans MS" pitchFamily="66" charset="0"/>
                <a:ea typeface="ＭＳ Ｐゴシック" pitchFamily="34" charset="-128"/>
              </a:rPr>
              <a:t>’</a:t>
            </a:r>
            <a:r>
              <a:rPr lang="en-US" altLang="ja-JP" sz="2000" i="1" dirty="0">
                <a:latin typeface="Comic Sans MS" pitchFamily="66" charset="0"/>
                <a:ea typeface="ＭＳ Ｐゴシック" pitchFamily="34" charset="-128"/>
              </a:rPr>
              <a:t>s activity that is so important to childhood socialization and development. </a:t>
            </a:r>
          </a:p>
          <a:p>
            <a:pPr marL="0" indent="4763" eaLnBrk="1" hangingPunct="1">
              <a:buFontTx/>
              <a:buNone/>
            </a:pPr>
            <a:endParaRPr lang="en-US" altLang="en-US" sz="2000" i="1" dirty="0">
              <a:latin typeface="Comic Sans MS" pitchFamily="66" charset="0"/>
              <a:ea typeface="ＭＳ Ｐゴシック" pitchFamily="34" charset="-128"/>
            </a:endParaRPr>
          </a:p>
          <a:p>
            <a:pPr marL="0" indent="4763" eaLnBrk="1" hangingPunct="1">
              <a:buFontTx/>
              <a:buNone/>
            </a:pPr>
            <a:r>
              <a:rPr lang="en-US" altLang="en-US" sz="2000" i="1" dirty="0">
                <a:latin typeface="Comic Sans MS" pitchFamily="66" charset="0"/>
                <a:ea typeface="ＭＳ Ｐゴシック" pitchFamily="34" charset="-128"/>
              </a:rPr>
              <a:t>Parents watched from the sidelines with tears in their eyes and immense smiles on their faces, demonstrating the overwhelming pride and joy they felt for their kids.</a:t>
            </a:r>
            <a:r>
              <a:rPr lang="ja-JP" altLang="en-US" sz="2000" i="1" dirty="0">
                <a:latin typeface="Comic Sans MS" pitchFamily="66" charset="0"/>
                <a:ea typeface="ＭＳ Ｐゴシック" pitchFamily="34" charset="-128"/>
              </a:rPr>
              <a:t>“</a:t>
            </a:r>
            <a:endParaRPr lang="en-US" altLang="ja-JP" sz="2000" i="1" dirty="0">
              <a:latin typeface="Comic Sans MS" pitchFamily="66" charset="0"/>
              <a:ea typeface="ＭＳ Ｐゴシック" pitchFamily="34" charset="-128"/>
            </a:endParaRPr>
          </a:p>
          <a:p>
            <a:pPr marL="0" indent="4763" algn="ctr" eaLnBrk="1" hangingPunct="1">
              <a:buFontTx/>
              <a:buNone/>
            </a:pPr>
            <a:r>
              <a:rPr lang="en-US" altLang="en-US" sz="2000" i="1" dirty="0">
                <a:latin typeface="Comic Sans MS" pitchFamily="66" charset="0"/>
                <a:ea typeface="ＭＳ Ｐゴシック" pitchFamily="34" charset="-128"/>
              </a:rPr>
              <a:t>                                                    </a:t>
            </a:r>
          </a:p>
          <a:p>
            <a:pPr marL="0" indent="4763" algn="ctr" eaLnBrk="1" hangingPunct="1">
              <a:buFontTx/>
              <a:buNone/>
            </a:pPr>
            <a:r>
              <a:rPr lang="en-US" altLang="en-US" sz="2000" i="1" dirty="0">
                <a:latin typeface="Comic Sans MS" pitchFamily="66" charset="0"/>
                <a:ea typeface="ＭＳ Ｐゴシック" pitchFamily="34" charset="-128"/>
              </a:rPr>
              <a:t>                                            --Parent</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1219200" y="2057400"/>
            <a:ext cx="6781800" cy="3733800"/>
          </a:xfrm>
          <a:solidFill>
            <a:srgbClr val="007571">
              <a:alpha val="12941"/>
            </a:srgbClr>
          </a:solidFill>
          <a:ln w="38100" cap="flat">
            <a:solidFill>
              <a:srgbClr val="007571"/>
            </a:solidFill>
            <a:prstDash val="sysDot"/>
            <a:miter lim="800000"/>
            <a:headEnd/>
            <a:tailEnd/>
          </a:ln>
        </p:spPr>
        <p:txBody>
          <a:bodyPr/>
          <a:lstStyle/>
          <a:p>
            <a:pPr marL="0" indent="0" eaLnBrk="1" hangingPunct="1">
              <a:buFontTx/>
              <a:buNone/>
            </a:pPr>
            <a:endParaRPr lang="en-US" altLang="en-US" sz="1000" b="1" i="1" dirty="0">
              <a:latin typeface="Comic Sans MS" pitchFamily="66" charset="0"/>
              <a:ea typeface="ＭＳ Ｐゴシック" pitchFamily="34" charset="-128"/>
            </a:endParaRPr>
          </a:p>
          <a:p>
            <a:pPr marL="0" indent="0" eaLnBrk="1" hangingPunct="1">
              <a:buFontTx/>
              <a:buNone/>
            </a:pPr>
            <a:endParaRPr lang="en-US" altLang="en-US" sz="2000" i="1" dirty="0">
              <a:ea typeface="ＭＳ Ｐゴシック" pitchFamily="34" charset="-128"/>
            </a:endParaRPr>
          </a:p>
          <a:p>
            <a:pPr marL="0" indent="0" eaLnBrk="1" hangingPunct="1">
              <a:buFontTx/>
              <a:buNone/>
            </a:pPr>
            <a:endParaRPr lang="en-US" altLang="en-US" sz="2000" i="1" dirty="0">
              <a:ea typeface="ＭＳ Ｐゴシック" pitchFamily="34" charset="-128"/>
            </a:endParaRPr>
          </a:p>
          <a:p>
            <a:pPr marL="0" indent="0" eaLnBrk="1" hangingPunct="1">
              <a:buFontTx/>
              <a:buNone/>
            </a:pPr>
            <a:r>
              <a:rPr lang="en-US" altLang="en-US" sz="2000" i="1" dirty="0">
                <a:ea typeface="ＭＳ Ｐゴシック" pitchFamily="34" charset="-128"/>
              </a:rPr>
              <a:t>What did I like most about the program? </a:t>
            </a:r>
          </a:p>
          <a:p>
            <a:pPr marL="0" indent="0" eaLnBrk="1" hangingPunct="1">
              <a:buFontTx/>
              <a:buNone/>
            </a:pPr>
            <a:endParaRPr lang="en-US" altLang="en-US" sz="2000" i="1" dirty="0">
              <a:ea typeface="ＭＳ Ｐゴシック" pitchFamily="34" charset="-128"/>
            </a:endParaRPr>
          </a:p>
          <a:p>
            <a:pPr marL="0" indent="0" eaLnBrk="1" hangingPunct="1">
              <a:buFontTx/>
              <a:buNone/>
            </a:pPr>
            <a:r>
              <a:rPr lang="en-US" altLang="en-US" sz="2000" b="1" i="1" dirty="0">
                <a:ea typeface="ＭＳ Ｐゴシック" pitchFamily="34" charset="-128"/>
              </a:rPr>
              <a:t>How it makes my daughter Maggie feel about herself.</a:t>
            </a:r>
          </a:p>
          <a:p>
            <a:pPr marL="0" indent="0" eaLnBrk="1" hangingPunct="1">
              <a:buFontTx/>
              <a:buNone/>
            </a:pPr>
            <a:endParaRPr lang="en-US" altLang="ja-JP" sz="2000" i="1" dirty="0">
              <a:latin typeface="Comic Sans MS" pitchFamily="66" charset="0"/>
              <a:ea typeface="ＭＳ Ｐゴシック" pitchFamily="34" charset="-128"/>
            </a:endParaRPr>
          </a:p>
          <a:p>
            <a:pPr marL="0" indent="0" eaLnBrk="1" hangingPunct="1">
              <a:buFontTx/>
              <a:buNone/>
            </a:pPr>
            <a:r>
              <a:rPr lang="en-US" altLang="en-US" sz="2000" i="1" dirty="0">
                <a:latin typeface="Comic Sans MS" pitchFamily="66" charset="0"/>
                <a:ea typeface="ＭＳ Ｐゴシック" pitchFamily="34" charset="-128"/>
              </a:rPr>
              <a:t>                                                    --Maggie</a:t>
            </a:r>
            <a:r>
              <a:rPr lang="ja-JP" altLang="en-US" sz="2000" i="1" dirty="0">
                <a:latin typeface="Comic Sans MS" pitchFamily="66" charset="0"/>
                <a:ea typeface="ＭＳ Ｐゴシック" pitchFamily="34" charset="-128"/>
              </a:rPr>
              <a:t>’</a:t>
            </a:r>
            <a:r>
              <a:rPr lang="en-US" altLang="ja-JP" sz="2000" i="1" dirty="0">
                <a:latin typeface="Comic Sans MS" pitchFamily="66" charset="0"/>
                <a:ea typeface="ＭＳ Ｐゴシック" pitchFamily="34" charset="-128"/>
              </a:rPr>
              <a:t>s Mom</a:t>
            </a:r>
            <a:endParaRPr lang="en-US" altLang="en-US" sz="2000" i="1" dirty="0">
              <a:latin typeface="Comic Sans MS" pitchFamily="66" charset="0"/>
              <a:ea typeface="ＭＳ Ｐゴシック" pitchFamily="34" charset="-128"/>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body" idx="1"/>
          </p:nvPr>
        </p:nvSpPr>
        <p:spPr>
          <a:xfrm>
            <a:off x="1219200" y="2057400"/>
            <a:ext cx="7010400" cy="2667000"/>
          </a:xfrm>
          <a:solidFill>
            <a:srgbClr val="007571">
              <a:alpha val="12941"/>
            </a:srgbClr>
          </a:solidFill>
          <a:ln w="38100" cap="flat">
            <a:solidFill>
              <a:srgbClr val="007571"/>
            </a:solidFill>
            <a:prstDash val="sysDot"/>
            <a:miter lim="800000"/>
            <a:headEnd/>
            <a:tailEnd/>
          </a:ln>
        </p:spPr>
        <p:txBody>
          <a:bodyPr/>
          <a:lstStyle/>
          <a:p>
            <a:pPr marL="115888" indent="0" eaLnBrk="1" hangingPunct="1">
              <a:lnSpc>
                <a:spcPct val="80000"/>
              </a:lnSpc>
              <a:buFontTx/>
              <a:buNone/>
            </a:pPr>
            <a:endParaRPr lang="en-US" altLang="en-US" sz="500" b="1" i="1" dirty="0">
              <a:latin typeface="Comic Sans MS" pitchFamily="66" charset="0"/>
              <a:ea typeface="ＭＳ Ｐゴシック" pitchFamily="34" charset="-128"/>
            </a:endParaRPr>
          </a:p>
          <a:p>
            <a:pPr marL="115888" indent="0" eaLnBrk="1" hangingPunct="1">
              <a:lnSpc>
                <a:spcPct val="95000"/>
              </a:lnSpc>
              <a:buFontTx/>
              <a:buNone/>
            </a:pPr>
            <a:r>
              <a:rPr lang="ja-JP" altLang="en-US" sz="2000" i="1" dirty="0">
                <a:latin typeface="Comic Sans MS" pitchFamily="66" charset="0"/>
                <a:ea typeface="ＭＳ Ｐゴシック" pitchFamily="34" charset="-128"/>
              </a:rPr>
              <a:t>“</a:t>
            </a:r>
            <a:r>
              <a:rPr lang="en-US" altLang="ja-JP" sz="2000" i="1" dirty="0">
                <a:latin typeface="Comic Sans MS" pitchFamily="66" charset="0"/>
                <a:ea typeface="ＭＳ Ｐゴシック" pitchFamily="34" charset="-128"/>
              </a:rPr>
              <a:t>Any program which has been offered through CORSE has been incredible. My experience with CORSE has shown me that they will only hold programs with the proper staff, the proper support and the desire for the children to learn new skills while having fun in the process.</a:t>
            </a:r>
            <a:r>
              <a:rPr lang="en-US" altLang="ja-JP" sz="1800" dirty="0">
                <a:ea typeface="ＭＳ Ｐゴシック" pitchFamily="34" charset="-128"/>
              </a:rPr>
              <a:t> </a:t>
            </a:r>
            <a:r>
              <a:rPr lang="ja-JP" altLang="en-US" sz="2000" dirty="0">
                <a:latin typeface="Comic Sans MS" pitchFamily="66" charset="0"/>
                <a:ea typeface="ＭＳ Ｐゴシック" pitchFamily="34" charset="-128"/>
              </a:rPr>
              <a:t>“</a:t>
            </a:r>
            <a:endParaRPr lang="en-US" altLang="ja-JP" sz="2000" i="1" dirty="0">
              <a:latin typeface="Comic Sans MS" pitchFamily="66" charset="0"/>
              <a:ea typeface="ＭＳ Ｐゴシック" pitchFamily="34" charset="-128"/>
            </a:endParaRPr>
          </a:p>
          <a:p>
            <a:pPr marL="115888" indent="0" eaLnBrk="1" hangingPunct="1">
              <a:lnSpc>
                <a:spcPct val="80000"/>
              </a:lnSpc>
              <a:buFontTx/>
              <a:buNone/>
            </a:pPr>
            <a:endParaRPr lang="en-US" altLang="en-US" sz="2000" i="1" dirty="0">
              <a:latin typeface="Comic Sans MS" pitchFamily="66" charset="0"/>
              <a:ea typeface="ＭＳ Ｐゴシック" pitchFamily="34" charset="-128"/>
            </a:endParaRPr>
          </a:p>
          <a:p>
            <a:pPr marL="115888" indent="0" algn="ctr" eaLnBrk="1" hangingPunct="1">
              <a:lnSpc>
                <a:spcPct val="80000"/>
              </a:lnSpc>
              <a:buFontTx/>
              <a:buNone/>
            </a:pPr>
            <a:r>
              <a:rPr lang="en-US" altLang="en-US" sz="1600" i="1" dirty="0">
                <a:latin typeface="Comic Sans MS" pitchFamily="66" charset="0"/>
                <a:ea typeface="ＭＳ Ｐゴシック" pitchFamily="34" charset="-128"/>
              </a:rPr>
              <a:t>                                                    </a:t>
            </a:r>
            <a:r>
              <a:rPr lang="en-US" altLang="en-US" sz="2000" i="1" dirty="0">
                <a:latin typeface="Comic Sans MS" pitchFamily="66" charset="0"/>
                <a:ea typeface="ＭＳ Ｐゴシック" pitchFamily="34" charset="-128"/>
              </a:rPr>
              <a:t>--Parent</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143000" y="2209800"/>
            <a:ext cx="6858000" cy="3429000"/>
          </a:xfrm>
          <a:solidFill>
            <a:srgbClr val="007571">
              <a:alpha val="12941"/>
            </a:srgbClr>
          </a:solidFill>
          <a:ln w="38100" cap="flat">
            <a:solidFill>
              <a:srgbClr val="007571"/>
            </a:solidFill>
            <a:prstDash val="sysDot"/>
            <a:miter lim="800000"/>
            <a:headEnd/>
            <a:tailEnd/>
          </a:ln>
        </p:spPr>
        <p:txBody>
          <a:bodyPr/>
          <a:lstStyle/>
          <a:p>
            <a:pPr marL="61913" indent="-1588" eaLnBrk="1" hangingPunct="1">
              <a:buFontTx/>
              <a:buNone/>
            </a:pPr>
            <a:r>
              <a:rPr lang="en-US" altLang="en-US" sz="2800" b="1" dirty="0">
                <a:ea typeface="ＭＳ Ｐゴシック" pitchFamily="34" charset="-128"/>
              </a:rPr>
              <a:t>Our Mission:</a:t>
            </a:r>
          </a:p>
          <a:p>
            <a:pPr marL="61913" indent="-1588" eaLnBrk="1" hangingPunct="1">
              <a:spcBef>
                <a:spcPct val="50000"/>
              </a:spcBef>
              <a:buFontTx/>
              <a:buNone/>
            </a:pPr>
            <a:r>
              <a:rPr lang="en-US" altLang="en-US" sz="1600" b="1" i="1" dirty="0">
                <a:solidFill>
                  <a:schemeClr val="tx1"/>
                </a:solidFill>
                <a:ea typeface="ＭＳ Ｐゴシック" pitchFamily="34" charset="-128"/>
              </a:rPr>
              <a:t>To raise funds to provide high quality and affordable programming, training and resources that will benefit children with special needs (ages 3-22), their families and educators throughout South Shore Massachusetts.  CORSE has designed an innovative model within a blended framework of integrated and specialized social, academic, recreation, therapeutic and work-skills development programs so children with special needs can reach their full potential.  Our variety of programs are staffed appropriately through customized staffing ratios and special education expertise so ALL children, those with and without special needs, can successfully participate together within their community. </a:t>
            </a:r>
          </a:p>
          <a:p>
            <a:pPr marL="61913" indent="-1588" eaLnBrk="1" hangingPunct="1">
              <a:spcBef>
                <a:spcPct val="50000"/>
              </a:spcBef>
              <a:buFontTx/>
              <a:buNone/>
            </a:pPr>
            <a:endParaRPr lang="en-US" altLang="en-US" b="1" i="1" dirty="0">
              <a:solidFill>
                <a:schemeClr val="tx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7200" y="2057400"/>
            <a:ext cx="8229600" cy="4525963"/>
          </a:xfrm>
          <a:extLst>
            <a:ext uri="{FAA26D3D-D897-4be2-8F04-BA451C77F1D7}">
              <ma14:placeholderFlag xmlns:ma14="http://schemas.microsoft.com/office/mac/drawingml/2011/main" xmlns="" val="1"/>
            </a:ext>
          </a:extLst>
        </p:spPr>
        <p:txBody>
          <a:bodyPr/>
          <a:lstStyle/>
          <a:p>
            <a:pPr marL="720725" indent="-609600" eaLnBrk="1" hangingPunct="1">
              <a:buFontTx/>
              <a:buNone/>
              <a:defRPr/>
            </a:pPr>
            <a:r>
              <a:rPr lang="en-US" sz="2800" dirty="0">
                <a:cs typeface="+mn-cs"/>
              </a:rPr>
              <a:t>For more information:  </a:t>
            </a:r>
            <a:endParaRPr lang="en-US" sz="2800" dirty="0">
              <a:solidFill>
                <a:schemeClr val="tx1"/>
              </a:solidFill>
              <a:cs typeface="+mn-cs"/>
            </a:endParaRPr>
          </a:p>
          <a:p>
            <a:pPr marL="822960" lvl="1" indent="-365760" eaLnBrk="1" hangingPunct="1">
              <a:spcBef>
                <a:spcPct val="30000"/>
              </a:spcBef>
              <a:buClr>
                <a:srgbClr val="007571"/>
              </a:buClr>
              <a:buFontTx/>
              <a:buChar char="•"/>
              <a:defRPr/>
            </a:pPr>
            <a:r>
              <a:rPr lang="en-US" sz="2400" dirty="0">
                <a:solidFill>
                  <a:schemeClr val="tx1"/>
                </a:solidFill>
              </a:rPr>
              <a:t>Visit our website: </a:t>
            </a:r>
            <a:r>
              <a:rPr lang="en-US" sz="2400" dirty="0">
                <a:solidFill>
                  <a:schemeClr val="tx1"/>
                </a:solidFill>
                <a:hlinkClick r:id="rId2"/>
              </a:rPr>
              <a:t>www.corsefoundation.org</a:t>
            </a:r>
            <a:r>
              <a:rPr lang="en-US" sz="2400" dirty="0">
                <a:solidFill>
                  <a:schemeClr val="tx1"/>
                </a:solidFill>
              </a:rPr>
              <a:t> </a:t>
            </a:r>
          </a:p>
          <a:p>
            <a:pPr marL="822960" lvl="1" indent="-365760" eaLnBrk="1" hangingPunct="1">
              <a:spcBef>
                <a:spcPct val="30000"/>
              </a:spcBef>
              <a:buClr>
                <a:srgbClr val="007571"/>
              </a:buClr>
              <a:buFontTx/>
              <a:buChar char="•"/>
              <a:defRPr/>
            </a:pPr>
            <a:r>
              <a:rPr lang="en-US" sz="2400" dirty="0">
                <a:solidFill>
                  <a:schemeClr val="tx1"/>
                </a:solidFill>
              </a:rPr>
              <a:t>Contact us: </a:t>
            </a:r>
            <a:r>
              <a:rPr lang="en-US" dirty="0">
                <a:solidFill>
                  <a:schemeClr val="tx1"/>
                </a:solidFill>
                <a:hlinkClick r:id="rId3"/>
              </a:rPr>
              <a:t>corsefoundation@comcast.net</a:t>
            </a:r>
            <a:endParaRPr lang="en-US" dirty="0">
              <a:solidFill>
                <a:schemeClr val="tx1"/>
              </a:solidFill>
            </a:endParaRPr>
          </a:p>
          <a:p>
            <a:pPr marL="1373188" lvl="2" indent="-457200" eaLnBrk="1" hangingPunct="1">
              <a:spcBef>
                <a:spcPct val="30000"/>
              </a:spcBef>
              <a:buClr>
                <a:srgbClr val="007571"/>
              </a:buClr>
              <a:defRPr/>
            </a:pPr>
            <a:endParaRPr lang="en-US" dirty="0">
              <a:solidFill>
                <a:schemeClr val="tx1"/>
              </a:solidFill>
            </a:endParaRPr>
          </a:p>
          <a:p>
            <a:pPr marL="3201988" lvl="7" indent="0">
              <a:spcBef>
                <a:spcPct val="30000"/>
              </a:spcBef>
              <a:buClr>
                <a:srgbClr val="007571"/>
              </a:buClr>
              <a:buFontTx/>
              <a:buNone/>
              <a:defRPr/>
            </a:pPr>
            <a:r>
              <a:rPr lang="en-US" dirty="0">
                <a:solidFill>
                  <a:schemeClr val="tx1"/>
                </a:solidFill>
              </a:rPr>
              <a:t>			</a:t>
            </a:r>
          </a:p>
          <a:p>
            <a:pPr marL="3201988" lvl="7" indent="0">
              <a:spcBef>
                <a:spcPct val="30000"/>
              </a:spcBef>
              <a:buClr>
                <a:srgbClr val="007571"/>
              </a:buClr>
              <a:buFontTx/>
              <a:buNone/>
              <a:defRPr/>
            </a:pPr>
            <a:r>
              <a:rPr lang="en-US" b="1" dirty="0">
                <a:solidFill>
                  <a:schemeClr val="tx1"/>
                </a:solidFill>
              </a:rPr>
              <a:t>                                        </a:t>
            </a:r>
            <a:endParaRPr lang="en-US" dirty="0">
              <a:solidFill>
                <a:schemeClr val="tx1"/>
              </a:solidFill>
            </a:endParaRPr>
          </a:p>
          <a:p>
            <a:pPr marL="915988" lvl="2" indent="0" eaLnBrk="1" hangingPunct="1">
              <a:spcBef>
                <a:spcPct val="30000"/>
              </a:spcBef>
              <a:buClr>
                <a:srgbClr val="007571"/>
              </a:buClr>
              <a:buNone/>
              <a:defRPr/>
            </a:pPr>
            <a:r>
              <a:rPr lang="en-US" dirty="0">
                <a:solidFill>
                  <a:schemeClr val="tx1"/>
                </a:solidFill>
              </a:rPr>
              <a:t>                                         </a:t>
            </a:r>
          </a:p>
          <a:p>
            <a:pPr marL="915988" lvl="2" indent="0" eaLnBrk="1" hangingPunct="1">
              <a:spcBef>
                <a:spcPct val="30000"/>
              </a:spcBef>
              <a:buClr>
                <a:srgbClr val="007571"/>
              </a:buClr>
              <a:buNone/>
              <a:defRPr/>
            </a:pPr>
            <a:endParaRPr lang="en-US" dirty="0">
              <a:solidFill>
                <a:schemeClr val="tx1"/>
              </a:solidFill>
            </a:endParaRPr>
          </a:p>
          <a:p>
            <a:pPr marL="915988" lvl="2" indent="0" eaLnBrk="1" hangingPunct="1">
              <a:spcBef>
                <a:spcPct val="30000"/>
              </a:spcBef>
              <a:buClr>
                <a:srgbClr val="007571"/>
              </a:buClr>
              <a:buNone/>
              <a:defRPr/>
            </a:pPr>
            <a:r>
              <a:rPr lang="en-US" dirty="0">
                <a:solidFill>
                  <a:schemeClr val="tx1"/>
                </a:solidFill>
              </a:rPr>
              <a:t>					Updated 9/20/20</a:t>
            </a:r>
          </a:p>
          <a:p>
            <a:pPr marL="720725" indent="-609600" eaLnBrk="1" hangingPunct="1">
              <a:spcBef>
                <a:spcPct val="30000"/>
              </a:spcBef>
              <a:buClr>
                <a:srgbClr val="007571"/>
              </a:buClr>
              <a:buFontTx/>
              <a:buNone/>
              <a:defRPr/>
            </a:pPr>
            <a:endParaRPr lang="en-US" sz="2800" dirty="0">
              <a:cs typeface="+mn-cs"/>
            </a:endParaRPr>
          </a:p>
          <a:p>
            <a:pPr marL="1373188" lvl="2" indent="-457200" eaLnBrk="1" hangingPunct="1">
              <a:spcBef>
                <a:spcPct val="30000"/>
              </a:spcBef>
              <a:buClr>
                <a:srgbClr val="007571"/>
              </a:buClr>
              <a:defRPr/>
            </a:pPr>
            <a:endParaRPr lang="en-US" dirty="0">
              <a:solidFill>
                <a:schemeClr val="tx1"/>
              </a:solidFill>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91000"/>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967"/>
          <a:stretch/>
        </p:blipFill>
        <p:spPr bwMode="auto">
          <a:xfrm>
            <a:off x="4162425" y="5486400"/>
            <a:ext cx="2390775" cy="139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5486400"/>
            <a:ext cx="1981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33508"/>
          <a:stretch/>
        </p:blipFill>
        <p:spPr bwMode="auto">
          <a:xfrm>
            <a:off x="1009650" y="5486400"/>
            <a:ext cx="2876550" cy="139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600200"/>
            <a:ext cx="1752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2048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9718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5507038"/>
            <a:ext cx="17526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1400" y="4267200"/>
            <a:ext cx="1752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1400" y="2971800"/>
            <a:ext cx="17526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4864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91400" y="5507038"/>
            <a:ext cx="175260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1400" y="1641475"/>
            <a:ext cx="1752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Line 14"/>
          <p:cNvSpPr>
            <a:spLocks noChangeShapeType="1"/>
          </p:cNvSpPr>
          <p:nvPr/>
        </p:nvSpPr>
        <p:spPr bwMode="auto">
          <a:xfrm rot="-5400000">
            <a:off x="876300" y="20955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5"/>
          <p:cNvSpPr>
            <a:spLocks noChangeShapeType="1"/>
          </p:cNvSpPr>
          <p:nvPr/>
        </p:nvSpPr>
        <p:spPr bwMode="auto">
          <a:xfrm>
            <a:off x="15875" y="1590675"/>
            <a:ext cx="0" cy="5267325"/>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6"/>
          <p:cNvSpPr>
            <a:spLocks noChangeShapeType="1"/>
          </p:cNvSpPr>
          <p:nvPr/>
        </p:nvSpPr>
        <p:spPr bwMode="auto">
          <a:xfrm rot="16200000" flipV="1">
            <a:off x="4564062" y="2297681"/>
            <a:ext cx="15875" cy="91440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7"/>
          <p:cNvSpPr>
            <a:spLocks noChangeShapeType="1"/>
          </p:cNvSpPr>
          <p:nvPr/>
        </p:nvSpPr>
        <p:spPr bwMode="auto">
          <a:xfrm>
            <a:off x="1752600" y="1600200"/>
            <a:ext cx="0" cy="5257800"/>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8"/>
          <p:cNvSpPr>
            <a:spLocks noChangeShapeType="1"/>
          </p:cNvSpPr>
          <p:nvPr/>
        </p:nvSpPr>
        <p:spPr bwMode="auto">
          <a:xfrm>
            <a:off x="9144000" y="1600200"/>
            <a:ext cx="0" cy="5277419"/>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9"/>
          <p:cNvSpPr>
            <a:spLocks noChangeShapeType="1"/>
          </p:cNvSpPr>
          <p:nvPr/>
        </p:nvSpPr>
        <p:spPr bwMode="auto">
          <a:xfrm>
            <a:off x="7391400" y="1600200"/>
            <a:ext cx="0" cy="5277419"/>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20"/>
          <p:cNvSpPr>
            <a:spLocks noChangeShapeType="1"/>
          </p:cNvSpPr>
          <p:nvPr/>
        </p:nvSpPr>
        <p:spPr bwMode="auto">
          <a:xfrm rot="-5400000">
            <a:off x="876300" y="33909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1"/>
          <p:cNvSpPr>
            <a:spLocks noChangeShapeType="1"/>
          </p:cNvSpPr>
          <p:nvPr/>
        </p:nvSpPr>
        <p:spPr bwMode="auto">
          <a:xfrm rot="-5400000">
            <a:off x="876300" y="46101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2"/>
          <p:cNvSpPr>
            <a:spLocks noChangeShapeType="1"/>
          </p:cNvSpPr>
          <p:nvPr/>
        </p:nvSpPr>
        <p:spPr bwMode="auto">
          <a:xfrm rot="-5400000">
            <a:off x="8267700" y="20955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3"/>
          <p:cNvSpPr>
            <a:spLocks noChangeShapeType="1"/>
          </p:cNvSpPr>
          <p:nvPr/>
        </p:nvSpPr>
        <p:spPr bwMode="auto">
          <a:xfrm rot="-5400000">
            <a:off x="8267700" y="33909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24"/>
          <p:cNvSpPr>
            <a:spLocks noChangeShapeType="1"/>
          </p:cNvSpPr>
          <p:nvPr/>
        </p:nvSpPr>
        <p:spPr bwMode="auto">
          <a:xfrm rot="10800000">
            <a:off x="3124200" y="54864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25"/>
          <p:cNvSpPr>
            <a:spLocks noChangeShapeType="1"/>
          </p:cNvSpPr>
          <p:nvPr/>
        </p:nvSpPr>
        <p:spPr bwMode="auto">
          <a:xfrm rot="10800000">
            <a:off x="4876800" y="54864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26"/>
          <p:cNvSpPr>
            <a:spLocks noChangeShapeType="1"/>
          </p:cNvSpPr>
          <p:nvPr/>
        </p:nvSpPr>
        <p:spPr bwMode="auto">
          <a:xfrm rot="10800000">
            <a:off x="5867400" y="5486400"/>
            <a:ext cx="0" cy="1371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27"/>
          <p:cNvSpPr>
            <a:spLocks noChangeShapeType="1"/>
          </p:cNvSpPr>
          <p:nvPr/>
        </p:nvSpPr>
        <p:spPr bwMode="auto">
          <a:xfrm rot="5400000">
            <a:off x="4572000" y="2667000"/>
            <a:ext cx="0" cy="5638800"/>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28"/>
          <p:cNvSpPr>
            <a:spLocks noChangeShapeType="1"/>
          </p:cNvSpPr>
          <p:nvPr/>
        </p:nvSpPr>
        <p:spPr bwMode="auto">
          <a:xfrm rot="-5400000">
            <a:off x="8267700" y="4610100"/>
            <a:ext cx="0" cy="17526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Line 29"/>
          <p:cNvSpPr>
            <a:spLocks noChangeShapeType="1"/>
          </p:cNvSpPr>
          <p:nvPr/>
        </p:nvSpPr>
        <p:spPr bwMode="auto">
          <a:xfrm rot="-5400000" flipH="1">
            <a:off x="879474" y="727075"/>
            <a:ext cx="9525" cy="1736725"/>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Line 30"/>
          <p:cNvSpPr>
            <a:spLocks noChangeShapeType="1"/>
          </p:cNvSpPr>
          <p:nvPr/>
        </p:nvSpPr>
        <p:spPr bwMode="auto">
          <a:xfrm rot="-5400000">
            <a:off x="8305800" y="685800"/>
            <a:ext cx="0" cy="1828800"/>
          </a:xfrm>
          <a:prstGeom prst="line">
            <a:avLst/>
          </a:prstGeom>
          <a:noFill/>
          <a:ln w="889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Line 31"/>
          <p:cNvSpPr>
            <a:spLocks noChangeShapeType="1"/>
          </p:cNvSpPr>
          <p:nvPr/>
        </p:nvSpPr>
        <p:spPr bwMode="auto">
          <a:xfrm rot="5400000">
            <a:off x="4572000" y="-1219200"/>
            <a:ext cx="0" cy="5638800"/>
          </a:xfrm>
          <a:prstGeom prst="line">
            <a:avLst/>
          </a:prstGeom>
          <a:noFill/>
          <a:ln w="76200">
            <a:solidFill>
              <a:srgbClr val="0075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Text Box 32"/>
          <p:cNvSpPr txBox="1">
            <a:spLocks noChangeArrowheads="1"/>
          </p:cNvSpPr>
          <p:nvPr/>
        </p:nvSpPr>
        <p:spPr bwMode="auto">
          <a:xfrm>
            <a:off x="2057400" y="1828800"/>
            <a:ext cx="50292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endParaRPr lang="en-US" altLang="en-US" sz="1800">
              <a:solidFill>
                <a:srgbClr val="080808"/>
              </a:solidFill>
            </a:endParaRPr>
          </a:p>
          <a:p>
            <a:pPr algn="ctr" eaLnBrk="1" hangingPunct="1"/>
            <a:endParaRPr lang="en-US" altLang="en-US" sz="1800">
              <a:solidFill>
                <a:srgbClr val="080808"/>
              </a:solidFill>
            </a:endParaRPr>
          </a:p>
          <a:p>
            <a:pPr algn="ctr" eaLnBrk="1" hangingPunct="1"/>
            <a:r>
              <a:rPr lang="en-US" altLang="en-US" sz="2400" b="1">
                <a:solidFill>
                  <a:srgbClr val="080808"/>
                </a:solidFill>
              </a:rPr>
              <a:t>Your generous donation to the </a:t>
            </a:r>
            <a:br>
              <a:rPr lang="en-US" altLang="en-US" sz="2400" b="1">
                <a:solidFill>
                  <a:srgbClr val="080808"/>
                </a:solidFill>
              </a:rPr>
            </a:br>
            <a:r>
              <a:rPr lang="en-US" altLang="en-US" sz="2400" b="1">
                <a:solidFill>
                  <a:srgbClr val="080808"/>
                </a:solidFill>
              </a:rPr>
              <a:t>C.O.R.S.E. Foundation will </a:t>
            </a:r>
            <a:br>
              <a:rPr lang="en-US" altLang="en-US" sz="2400" b="1">
                <a:solidFill>
                  <a:srgbClr val="080808"/>
                </a:solidFill>
              </a:rPr>
            </a:br>
            <a:r>
              <a:rPr lang="en-US" altLang="en-US" sz="2400" b="1">
                <a:solidFill>
                  <a:srgbClr val="080808"/>
                </a:solidFill>
              </a:rPr>
              <a:t>make a profound difference</a:t>
            </a:r>
            <a:br>
              <a:rPr lang="en-US" altLang="en-US" sz="2400" b="1">
                <a:solidFill>
                  <a:srgbClr val="080808"/>
                </a:solidFill>
              </a:rPr>
            </a:br>
            <a:r>
              <a:rPr lang="en-US" altLang="en-US" sz="2400" b="1">
                <a:solidFill>
                  <a:srgbClr val="080808"/>
                </a:solidFill>
              </a:rPr>
              <a:t>in the lives of children, </a:t>
            </a:r>
            <a:br>
              <a:rPr lang="en-US" altLang="en-US" sz="2400" b="1">
                <a:solidFill>
                  <a:srgbClr val="080808"/>
                </a:solidFill>
              </a:rPr>
            </a:br>
            <a:r>
              <a:rPr lang="en-US" altLang="en-US" sz="2400" b="1">
                <a:solidFill>
                  <a:srgbClr val="080808"/>
                </a:solidFill>
              </a:rPr>
              <a:t>parents and teachers. </a:t>
            </a:r>
          </a:p>
          <a:p>
            <a:pPr algn="ctr" eaLnBrk="1" hangingPunct="1">
              <a:spcBef>
                <a:spcPct val="50000"/>
              </a:spcBef>
            </a:pPr>
            <a:r>
              <a:rPr lang="en-US" altLang="en-US" sz="2400" b="1">
                <a:solidFill>
                  <a:srgbClr val="080808"/>
                </a:solidFill>
              </a:rPr>
              <a:t>Thank you!</a:t>
            </a:r>
            <a:endParaRPr lang="en-US" altLang="en-US" sz="2400" b="1"/>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body" idx="1"/>
          </p:nvPr>
        </p:nvSpPr>
        <p:spPr>
          <a:xfrm>
            <a:off x="685800" y="1981200"/>
            <a:ext cx="7391400" cy="762000"/>
          </a:xfrm>
          <a:solidFill>
            <a:srgbClr val="007571">
              <a:alpha val="12941"/>
            </a:srgbClr>
          </a:solidFill>
          <a:ln w="38100" cap="flat">
            <a:solidFill>
              <a:srgbClr val="007571"/>
            </a:solidFill>
            <a:prstDash val="sysDot"/>
            <a:miter lim="800000"/>
            <a:headEnd/>
            <a:tailEnd/>
          </a:ln>
        </p:spPr>
        <p:txBody>
          <a:bodyPr/>
          <a:lstStyle/>
          <a:p>
            <a:pPr marL="339725" indent="-230188" eaLnBrk="1" hangingPunct="1">
              <a:spcBef>
                <a:spcPct val="35000"/>
              </a:spcBef>
              <a:buFontTx/>
              <a:buNone/>
            </a:pPr>
            <a:endParaRPr lang="en-US" altLang="en-US" sz="400" b="1" dirty="0">
              <a:ea typeface="ＭＳ Ｐゴシック" pitchFamily="34" charset="-128"/>
            </a:endParaRPr>
          </a:p>
          <a:p>
            <a:pPr marL="339725" indent="-230188" eaLnBrk="1" hangingPunct="1">
              <a:lnSpc>
                <a:spcPct val="110000"/>
              </a:lnSpc>
              <a:spcBef>
                <a:spcPct val="35000"/>
              </a:spcBef>
              <a:buFontTx/>
              <a:buNone/>
            </a:pPr>
            <a:r>
              <a:rPr lang="en-US" altLang="en-US" sz="2000" b="1" dirty="0">
                <a:ea typeface="ＭＳ Ｐゴシック" pitchFamily="34" charset="-128"/>
              </a:rPr>
              <a:t>Reality:  </a:t>
            </a:r>
            <a:r>
              <a:rPr lang="en-US" altLang="en-US" sz="2000" b="1" dirty="0">
                <a:solidFill>
                  <a:schemeClr val="tx1"/>
                </a:solidFill>
                <a:ea typeface="ＭＳ Ｐゴシック" pitchFamily="34" charset="-128"/>
              </a:rPr>
              <a:t>Our special education population is on the rise.</a:t>
            </a:r>
          </a:p>
          <a:p>
            <a:pPr marL="339725" indent="-230188" eaLnBrk="1" hangingPunct="1">
              <a:buFontTx/>
              <a:buNone/>
            </a:pPr>
            <a:endParaRPr lang="en-US" altLang="en-US" sz="2000" b="1" dirty="0">
              <a:solidFill>
                <a:schemeClr val="tx1"/>
              </a:solidFill>
              <a:ea typeface="ＭＳ Ｐゴシック" pitchFamily="34" charset="-128"/>
            </a:endParaRPr>
          </a:p>
          <a:p>
            <a:pPr marL="801688" lvl="1" eaLnBrk="1" hangingPunct="1">
              <a:buFontTx/>
              <a:buNone/>
            </a:pPr>
            <a:endParaRPr lang="en-US" altLang="en-US" sz="1800" b="1" dirty="0">
              <a:solidFill>
                <a:schemeClr val="tx1"/>
              </a:solidFill>
              <a:ea typeface="ＭＳ Ｐゴシック" pitchFamily="34" charset="-128"/>
            </a:endParaRPr>
          </a:p>
        </p:txBody>
      </p:sp>
      <p:sp>
        <p:nvSpPr>
          <p:cNvPr id="5122" name="Rectangle 3"/>
          <p:cNvSpPr>
            <a:spLocks noChangeArrowheads="1"/>
          </p:cNvSpPr>
          <p:nvPr/>
        </p:nvSpPr>
        <p:spPr bwMode="auto">
          <a:xfrm>
            <a:off x="381000" y="3048000"/>
            <a:ext cx="838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230188" eaLnBrk="0" hangingPunct="0">
              <a:defRPr sz="1600">
                <a:solidFill>
                  <a:schemeClr val="tx1"/>
                </a:solidFill>
                <a:latin typeface="Arial" pitchFamily="34" charset="0"/>
                <a:ea typeface="ＭＳ Ｐゴシック" pitchFamily="34" charset="-128"/>
              </a:defRPr>
            </a:lvl1pPr>
            <a:lvl2pPr marL="801688"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spcBef>
                <a:spcPct val="50000"/>
              </a:spcBef>
              <a:buClr>
                <a:srgbClr val="007571"/>
              </a:buClr>
              <a:buFontTx/>
              <a:buChar char="•"/>
            </a:pPr>
            <a:r>
              <a:rPr lang="en-US" altLang="en-US" sz="2000"/>
              <a:t>Tremendous national attention, but much of spotlight is on researching the cause</a:t>
            </a:r>
          </a:p>
          <a:p>
            <a:pPr eaLnBrk="1" hangingPunct="1">
              <a:spcBef>
                <a:spcPct val="50000"/>
              </a:spcBef>
              <a:buClr>
                <a:srgbClr val="007571"/>
              </a:buClr>
              <a:buFontTx/>
              <a:buChar char="•"/>
            </a:pPr>
            <a:r>
              <a:rPr lang="en-US" altLang="en-US" sz="2000"/>
              <a:t>Town, state and  federal budgets do not have sufficient resources to provide necessary services and skills to these children </a:t>
            </a:r>
            <a:r>
              <a:rPr lang="en-US" altLang="en-US" sz="2000" b="1" u="sng"/>
              <a:t>now</a:t>
            </a:r>
          </a:p>
          <a:p>
            <a:pPr eaLnBrk="1" hangingPunct="1">
              <a:spcBef>
                <a:spcPct val="50000"/>
              </a:spcBef>
              <a:buClr>
                <a:srgbClr val="007571"/>
              </a:buClr>
              <a:buFontTx/>
              <a:buChar char="•"/>
            </a:pPr>
            <a:r>
              <a:rPr lang="en-US" altLang="en-US" sz="2000"/>
              <a:t>C.O.R.S.E. model can be adapted to communities throughout the nation as a model of how parents, educators &amp; community members can collaborate to better serve this population</a:t>
            </a:r>
          </a:p>
          <a:p>
            <a:pPr lvl="1" eaLnBrk="1" hangingPunct="1">
              <a:spcBef>
                <a:spcPct val="50000"/>
              </a:spcBef>
              <a:buClr>
                <a:srgbClr val="007571"/>
              </a:buClr>
              <a:buFontTx/>
              <a:buChar char="•"/>
            </a:pPr>
            <a:endParaRPr lang="en-US" altLang="en-US" sz="1800"/>
          </a:p>
          <a:p>
            <a:pPr lvl="1" eaLnBrk="1" hangingPunct="1">
              <a:spcBef>
                <a:spcPct val="50000"/>
              </a:spcBef>
              <a:buClr>
                <a:srgbClr val="007571"/>
              </a:buClr>
              <a:buFontTx/>
              <a:buChar char="•"/>
            </a:pPr>
            <a:endParaRPr lang="en-US" altLang="en-US" sz="180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p:cNvSpPr>
            <a:spLocks noGrp="1" noChangeArrowheads="1"/>
          </p:cNvSpPr>
          <p:nvPr>
            <p:ph type="body" idx="1"/>
          </p:nvPr>
        </p:nvSpPr>
        <p:spPr>
          <a:xfrm>
            <a:off x="304800" y="1600200"/>
            <a:ext cx="8686800" cy="4906963"/>
          </a:xfrm>
        </p:spPr>
        <p:txBody>
          <a:bodyPr/>
          <a:lstStyle/>
          <a:p>
            <a:pPr marL="341313" indent="-230188" eaLnBrk="1" hangingPunct="1">
              <a:lnSpc>
                <a:spcPct val="80000"/>
              </a:lnSpc>
              <a:buFontTx/>
              <a:buNone/>
            </a:pPr>
            <a:r>
              <a:rPr lang="en-US" altLang="en-US" sz="2200" b="1" dirty="0">
                <a:ea typeface="ＭＳ Ｐゴシック" pitchFamily="34" charset="-128"/>
              </a:rPr>
              <a:t>C.O.R.S.E. allocates funds for a wide range of supplemental resources that benefit children, parents and educators:</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Integrated Social Development and Academic Programs</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Recreation programs: Basketball, Running, Karate</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Summer Programs: All Stars Summer Adventures, Therapeutic Horseback Riding, Maritime Adventures, </a:t>
            </a:r>
            <a:r>
              <a:rPr lang="en-US" altLang="en-US" sz="1900" dirty="0" err="1">
                <a:solidFill>
                  <a:schemeClr val="tx1"/>
                </a:solidFill>
                <a:ea typeface="ＭＳ Ｐゴシック" pitchFamily="34" charset="-128"/>
              </a:rPr>
              <a:t>iCan</a:t>
            </a:r>
            <a:r>
              <a:rPr lang="en-US" altLang="en-US" sz="1900" dirty="0">
                <a:solidFill>
                  <a:schemeClr val="tx1"/>
                </a:solidFill>
                <a:ea typeface="ＭＳ Ｐゴシック" pitchFamily="34" charset="-128"/>
              </a:rPr>
              <a:t> Bike, Skateboarding</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Therapeutic Programs: Music Therapy, Yoga</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Work Skills Development Programs</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“Let's Go” Community Events: Movies, Dining out, Bowling &amp; More</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Peer Mentoring</a:t>
            </a:r>
          </a:p>
          <a:p>
            <a:pPr marL="341313" indent="-230188" eaLnBrk="1" hangingPunct="1">
              <a:lnSpc>
                <a:spcPct val="105000"/>
              </a:lnSpc>
              <a:buClr>
                <a:srgbClr val="007571"/>
              </a:buClr>
            </a:pPr>
            <a:r>
              <a:rPr lang="en-US" altLang="en-US" sz="1900" dirty="0" err="1">
                <a:solidFill>
                  <a:schemeClr val="tx1"/>
                </a:solidFill>
                <a:ea typeface="ＭＳ Ｐゴシック" pitchFamily="34" charset="-128"/>
              </a:rPr>
              <a:t>Sibshops</a:t>
            </a:r>
            <a:endParaRPr lang="en-US" altLang="en-US" sz="1900" dirty="0">
              <a:solidFill>
                <a:schemeClr val="tx1"/>
              </a:solidFill>
              <a:ea typeface="ＭＳ Ｐゴシック" pitchFamily="34" charset="-128"/>
            </a:endParaRP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Professional Development Programs for Educators and Staff </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Educational Programs and Resource Materials for Parents </a:t>
            </a:r>
          </a:p>
          <a:p>
            <a:pPr marL="341313" indent="-230188" eaLnBrk="1" hangingPunct="1">
              <a:lnSpc>
                <a:spcPct val="105000"/>
              </a:lnSpc>
              <a:buClr>
                <a:srgbClr val="007571"/>
              </a:buClr>
            </a:pPr>
            <a:r>
              <a:rPr lang="en-US" altLang="en-US" sz="1900" dirty="0">
                <a:solidFill>
                  <a:schemeClr val="tx1"/>
                </a:solidFill>
                <a:ea typeface="ＭＳ Ｐゴシック" pitchFamily="34" charset="-128"/>
              </a:rPr>
              <a:t>Equipment and Technology Supports </a:t>
            </a:r>
          </a:p>
          <a:p>
            <a:pPr marL="801688" lvl="1" eaLnBrk="1" hangingPunct="1">
              <a:lnSpc>
                <a:spcPct val="80000"/>
              </a:lnSpc>
              <a:buFontTx/>
              <a:buChar char="•"/>
            </a:pPr>
            <a:endParaRPr lang="en-US" altLang="en-US" sz="1900" dirty="0">
              <a:solidFill>
                <a:schemeClr val="tx1"/>
              </a:solidFill>
              <a:ea typeface="ＭＳ Ｐゴシック" pitchFamily="34" charset="-128"/>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body" idx="1"/>
          </p:nvPr>
        </p:nvSpPr>
        <p:spPr>
          <a:xfrm>
            <a:off x="609600" y="2057400"/>
            <a:ext cx="7848600" cy="1676400"/>
          </a:xfrm>
          <a:solidFill>
            <a:srgbClr val="007571">
              <a:alpha val="12941"/>
            </a:srgbClr>
          </a:solidFill>
          <a:ln w="38100" cap="flat">
            <a:solidFill>
              <a:srgbClr val="007571"/>
            </a:solidFill>
            <a:prstDash val="sysDot"/>
            <a:miter lim="800000"/>
            <a:headEnd/>
            <a:tailEnd/>
          </a:ln>
        </p:spPr>
        <p:txBody>
          <a:bodyPr/>
          <a:lstStyle/>
          <a:p>
            <a:pPr marL="339725" indent="-230188" eaLnBrk="1" hangingPunct="1">
              <a:lnSpc>
                <a:spcPct val="90000"/>
              </a:lnSpc>
              <a:spcBef>
                <a:spcPct val="35000"/>
              </a:spcBef>
              <a:buFontTx/>
              <a:buNone/>
            </a:pPr>
            <a:endParaRPr lang="en-US" altLang="en-US" sz="300" b="1" dirty="0">
              <a:ea typeface="ＭＳ Ｐゴシック" pitchFamily="34" charset="-128"/>
            </a:endParaRPr>
          </a:p>
          <a:p>
            <a:pPr marL="339725" indent="-230188" eaLnBrk="1" hangingPunct="1">
              <a:lnSpc>
                <a:spcPct val="110000"/>
              </a:lnSpc>
              <a:spcBef>
                <a:spcPct val="35000"/>
              </a:spcBef>
              <a:buFontTx/>
              <a:buNone/>
            </a:pPr>
            <a:r>
              <a:rPr lang="en-US" altLang="en-US" sz="2000" b="1" dirty="0">
                <a:ea typeface="ＭＳ Ｐゴシック" pitchFamily="34" charset="-128"/>
              </a:rPr>
              <a:t>FACT:  </a:t>
            </a:r>
            <a:r>
              <a:rPr lang="en-US" altLang="en-US" sz="2000" b="1" dirty="0">
                <a:solidFill>
                  <a:schemeClr val="tx1"/>
                </a:solidFill>
                <a:ea typeface="ＭＳ Ｐゴシック" pitchFamily="34" charset="-128"/>
              </a:rPr>
              <a:t>The special needs population requires costly, more</a:t>
            </a:r>
            <a:br>
              <a:rPr lang="en-US" altLang="en-US" sz="2000" b="1" dirty="0">
                <a:solidFill>
                  <a:schemeClr val="tx1"/>
                </a:solidFill>
                <a:ea typeface="ＭＳ Ｐゴシック" pitchFamily="34" charset="-128"/>
              </a:rPr>
            </a:br>
            <a:r>
              <a:rPr lang="en-US" altLang="en-US" sz="2000" b="1" dirty="0">
                <a:solidFill>
                  <a:schemeClr val="tx1"/>
                </a:solidFill>
                <a:ea typeface="ＭＳ Ｐゴシック" pitchFamily="34" charset="-128"/>
              </a:rPr>
              <a:t>          intensive services;  it is the responsibility of parents     </a:t>
            </a:r>
            <a:br>
              <a:rPr lang="en-US" altLang="en-US" sz="2000" b="1" dirty="0">
                <a:solidFill>
                  <a:schemeClr val="tx1"/>
                </a:solidFill>
                <a:ea typeface="ＭＳ Ｐゴシック" pitchFamily="34" charset="-128"/>
              </a:rPr>
            </a:br>
            <a:r>
              <a:rPr lang="en-US" altLang="en-US" sz="2000" b="1" dirty="0">
                <a:solidFill>
                  <a:schemeClr val="tx1"/>
                </a:solidFill>
                <a:ea typeface="ＭＳ Ｐゴシック" pitchFamily="34" charset="-128"/>
              </a:rPr>
              <a:t>          and schools to find ways to provide these services.</a:t>
            </a:r>
          </a:p>
          <a:p>
            <a:pPr marL="339725" indent="-230188" eaLnBrk="1" hangingPunct="1">
              <a:lnSpc>
                <a:spcPct val="90000"/>
              </a:lnSpc>
              <a:buFontTx/>
              <a:buNone/>
            </a:pPr>
            <a:endParaRPr lang="en-US" altLang="en-US" sz="2000" b="1" dirty="0">
              <a:solidFill>
                <a:schemeClr val="tx1"/>
              </a:solidFill>
              <a:ea typeface="ＭＳ Ｐゴシック" pitchFamily="34" charset="-128"/>
            </a:endParaRPr>
          </a:p>
          <a:p>
            <a:pPr marL="801688" lvl="1" eaLnBrk="1" hangingPunct="1">
              <a:lnSpc>
                <a:spcPct val="90000"/>
              </a:lnSpc>
              <a:buFontTx/>
              <a:buNone/>
            </a:pPr>
            <a:endParaRPr lang="en-US" altLang="en-US" sz="1400" b="1" dirty="0">
              <a:solidFill>
                <a:schemeClr val="tx1"/>
              </a:solidFill>
              <a:ea typeface="ＭＳ Ｐゴシック" pitchFamily="34" charset="-128"/>
            </a:endParaRPr>
          </a:p>
        </p:txBody>
      </p:sp>
      <p:sp>
        <p:nvSpPr>
          <p:cNvPr id="7170" name="Rectangle 3"/>
          <p:cNvSpPr>
            <a:spLocks noChangeArrowheads="1"/>
          </p:cNvSpPr>
          <p:nvPr/>
        </p:nvSpPr>
        <p:spPr bwMode="auto">
          <a:xfrm>
            <a:off x="533400" y="4114800"/>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230188" eaLnBrk="0" hangingPunct="0">
              <a:defRPr sz="1600">
                <a:solidFill>
                  <a:schemeClr val="tx1"/>
                </a:solidFill>
                <a:latin typeface="Arial" pitchFamily="34" charset="0"/>
                <a:ea typeface="ＭＳ Ｐゴシック" pitchFamily="34" charset="-128"/>
              </a:defRPr>
            </a:lvl1pPr>
            <a:lvl2pPr marL="801688"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marL="0" indent="0" eaLnBrk="1" hangingPunct="1">
              <a:spcBef>
                <a:spcPct val="20000"/>
              </a:spcBef>
            </a:pPr>
            <a:r>
              <a:rPr lang="en-US" altLang="en-US" sz="2200" dirty="0">
                <a:solidFill>
                  <a:srgbClr val="007571"/>
                </a:solidFill>
              </a:rPr>
              <a:t>Through innovative collaboration with Scituate Public Schools, Scituate Recreation and other community organizations, we are able to:</a:t>
            </a:r>
          </a:p>
          <a:p>
            <a:pPr lvl="1" eaLnBrk="1" hangingPunct="1">
              <a:spcBef>
                <a:spcPct val="20000"/>
              </a:spcBef>
              <a:buClr>
                <a:srgbClr val="007571"/>
              </a:buClr>
              <a:buFontTx/>
              <a:buChar char="•"/>
            </a:pPr>
            <a:r>
              <a:rPr lang="en-US" altLang="en-US" sz="2000" dirty="0"/>
              <a:t>Fundraise for needed supplemental resources</a:t>
            </a:r>
          </a:p>
          <a:p>
            <a:pPr lvl="1" eaLnBrk="1" hangingPunct="1">
              <a:spcBef>
                <a:spcPct val="20000"/>
              </a:spcBef>
              <a:buClr>
                <a:srgbClr val="007571"/>
              </a:buClr>
              <a:buFontTx/>
              <a:buChar char="•"/>
            </a:pPr>
            <a:r>
              <a:rPr lang="en-US" altLang="en-US" sz="2000" dirty="0"/>
              <a:t>Develop customized programs to best meet children’</a:t>
            </a:r>
            <a:r>
              <a:rPr lang="en-US" altLang="ja-JP" sz="2000" dirty="0"/>
              <a:t>s needs</a:t>
            </a:r>
          </a:p>
          <a:p>
            <a:pPr lvl="1" eaLnBrk="1" hangingPunct="1">
              <a:spcBef>
                <a:spcPct val="20000"/>
              </a:spcBef>
              <a:buClr>
                <a:srgbClr val="007571"/>
              </a:buClr>
              <a:buFontTx/>
              <a:buChar char="•"/>
            </a:pPr>
            <a:r>
              <a:rPr lang="en-US" altLang="en-US" sz="2000" dirty="0"/>
              <a:t>Offer programs that are more affordable than costly private</a:t>
            </a:r>
          </a:p>
          <a:p>
            <a:pPr eaLnBrk="1" hangingPunct="1">
              <a:spcBef>
                <a:spcPct val="20000"/>
              </a:spcBef>
              <a:buClr>
                <a:srgbClr val="007571"/>
              </a:buClr>
              <a:buFontTx/>
              <a:buChar char="•"/>
            </a:pPr>
            <a:endParaRPr lang="en-US" altLang="en-US" sz="2000"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body" idx="1"/>
          </p:nvPr>
        </p:nvSpPr>
        <p:spPr>
          <a:xfrm>
            <a:off x="228600" y="1752600"/>
            <a:ext cx="8686800" cy="4724400"/>
          </a:xfrm>
        </p:spPr>
        <p:txBody>
          <a:bodyPr/>
          <a:lstStyle/>
          <a:p>
            <a:pPr marL="339725" indent="-230188" eaLnBrk="1" hangingPunct="1">
              <a:buFontTx/>
              <a:buNone/>
            </a:pPr>
            <a:r>
              <a:rPr lang="en-US" altLang="en-US" sz="2800" dirty="0">
                <a:ea typeface="ＭＳ Ｐゴシック" pitchFamily="34" charset="-128"/>
              </a:rPr>
              <a:t>Our innovative programming and resources:</a:t>
            </a:r>
          </a:p>
          <a:p>
            <a:pPr marL="801688" lvl="1" eaLnBrk="1" hangingPunct="1">
              <a:buClr>
                <a:srgbClr val="007571"/>
              </a:buClr>
              <a:buFontTx/>
              <a:buChar char="•"/>
            </a:pPr>
            <a:endParaRPr lang="en-US" altLang="en-US" sz="2400" dirty="0">
              <a:solidFill>
                <a:schemeClr val="tx1"/>
              </a:solidFill>
              <a:ea typeface="ＭＳ Ｐゴシック" pitchFamily="34" charset="-128"/>
            </a:endParaRPr>
          </a:p>
          <a:p>
            <a:pPr marL="339725" indent="-230188" eaLnBrk="1" hangingPunct="1">
              <a:buClr>
                <a:srgbClr val="007571"/>
              </a:buClr>
            </a:pPr>
            <a:r>
              <a:rPr lang="en-US" altLang="en-US" sz="2400" dirty="0">
                <a:solidFill>
                  <a:schemeClr val="tx1"/>
                </a:solidFill>
                <a:ea typeface="ＭＳ Ｐゴシック" pitchFamily="34" charset="-128"/>
              </a:rPr>
              <a:t>Help integrate children with special needs and their families into their community</a:t>
            </a:r>
            <a:r>
              <a:rPr lang="en-US" altLang="en-US" sz="2400" dirty="0">
                <a:ea typeface="ＭＳ Ｐゴシック" pitchFamily="34" charset="-128"/>
              </a:rPr>
              <a:t>, </a:t>
            </a:r>
            <a:r>
              <a:rPr lang="en-US" altLang="en-US" sz="2400" dirty="0">
                <a:solidFill>
                  <a:schemeClr val="tx1"/>
                </a:solidFill>
                <a:ea typeface="ＭＳ Ｐゴシック" pitchFamily="34" charset="-128"/>
              </a:rPr>
              <a:t>bringing inclusion opportunities to all, those with and without special needs</a:t>
            </a:r>
          </a:p>
          <a:p>
            <a:pPr marL="339725" indent="-230188" eaLnBrk="1" hangingPunct="1">
              <a:buClr>
                <a:srgbClr val="007571"/>
              </a:buClr>
            </a:pPr>
            <a:r>
              <a:rPr lang="en-US" altLang="en-US" sz="2400" dirty="0">
                <a:solidFill>
                  <a:schemeClr val="tx1"/>
                </a:solidFill>
                <a:ea typeface="ＭＳ Ｐゴシック" pitchFamily="34" charset="-128"/>
              </a:rPr>
              <a:t>Build student confidence and engagement in social, academic, recreation, therapeutic and work skills development programs</a:t>
            </a:r>
          </a:p>
          <a:p>
            <a:pPr marL="339725" indent="-230188" eaLnBrk="1" hangingPunct="1">
              <a:buClr>
                <a:srgbClr val="007571"/>
              </a:buClr>
            </a:pPr>
            <a:r>
              <a:rPr lang="en-US" altLang="en-US" sz="2400" dirty="0">
                <a:solidFill>
                  <a:schemeClr val="tx1"/>
                </a:solidFill>
                <a:ea typeface="ＭＳ Ｐゴシック" pitchFamily="34" charset="-128"/>
              </a:rPr>
              <a:t>Strengthen parent and educator skills</a:t>
            </a:r>
          </a:p>
          <a:p>
            <a:pPr marL="339725" indent="-230188" eaLnBrk="1" hangingPunct="1">
              <a:buClr>
                <a:srgbClr val="007571"/>
              </a:buClr>
            </a:pPr>
            <a:r>
              <a:rPr lang="en-US" altLang="en-US" sz="2400" dirty="0">
                <a:solidFill>
                  <a:schemeClr val="tx1"/>
                </a:solidFill>
                <a:ea typeface="ＭＳ Ｐゴシック" pitchFamily="34" charset="-128"/>
              </a:rPr>
              <a:t>Provide these opportunities at an affordable rate despite the program</a:t>
            </a:r>
            <a:r>
              <a:rPr lang="ja-JP" altLang="en-US" sz="2400" dirty="0">
                <a:solidFill>
                  <a:schemeClr val="tx1"/>
                </a:solidFill>
                <a:ea typeface="ＭＳ Ｐゴシック" pitchFamily="34" charset="-128"/>
              </a:rPr>
              <a:t>’</a:t>
            </a:r>
            <a:r>
              <a:rPr lang="en-US" altLang="ja-JP" sz="2400" dirty="0">
                <a:solidFill>
                  <a:schemeClr val="tx1"/>
                </a:solidFill>
                <a:ea typeface="ＭＳ Ｐゴシック" pitchFamily="34" charset="-128"/>
              </a:rPr>
              <a:t>s instructor expertise and high staffing ratios</a:t>
            </a:r>
          </a:p>
          <a:p>
            <a:pPr marL="801688" lvl="1" eaLnBrk="1" hangingPunct="1">
              <a:buFontTx/>
              <a:buChar char="•"/>
            </a:pPr>
            <a:endParaRPr lang="en-US" altLang="en-US" sz="2400" dirty="0">
              <a:solidFill>
                <a:schemeClr val="tx1"/>
              </a:solidFill>
              <a:ea typeface="ＭＳ Ｐゴシック" pitchFamily="34" charset="-128"/>
            </a:endParaRPr>
          </a:p>
          <a:p>
            <a:pPr marL="801688" lvl="1" eaLnBrk="1" hangingPunct="1">
              <a:buFontTx/>
              <a:buChar char="•"/>
            </a:pPr>
            <a:endParaRPr lang="en-US" altLang="en-US" sz="1800" dirty="0">
              <a:solidFill>
                <a:schemeClr val="tx1"/>
              </a:solidFill>
              <a:ea typeface="ＭＳ Ｐゴシック" pitchFamily="34" charset="-128"/>
            </a:endParaRPr>
          </a:p>
          <a:p>
            <a:pPr marL="801688" lvl="1" eaLnBrk="1" hangingPunct="1">
              <a:buFontTx/>
              <a:buChar char="•"/>
            </a:pPr>
            <a:endParaRPr lang="en-US" altLang="en-US" sz="1800" dirty="0">
              <a:ea typeface="ＭＳ Ｐゴシック" pitchFamily="34" charset="-128"/>
            </a:endParaRPr>
          </a:p>
          <a:p>
            <a:pPr marL="801688" lvl="1" eaLnBrk="1" hangingPunct="1">
              <a:buFontTx/>
              <a:buChar char="•"/>
            </a:pPr>
            <a:endParaRPr lang="en-US" altLang="en-US" sz="1800" dirty="0">
              <a:solidFill>
                <a:schemeClr val="tx1"/>
              </a:solidFill>
              <a:ea typeface="ＭＳ Ｐゴシック" pitchFamily="34" charset="-128"/>
            </a:endParaRPr>
          </a:p>
          <a:p>
            <a:pPr marL="801688" lvl="1" eaLnBrk="1" hangingPunct="1">
              <a:buFontTx/>
              <a:buNone/>
            </a:pPr>
            <a:endParaRPr lang="en-US" altLang="en-US" sz="1800" dirty="0">
              <a:solidFill>
                <a:schemeClr val="tx1"/>
              </a:solidFill>
              <a:ea typeface="ＭＳ Ｐゴシック" pitchFamily="34" charset="-128"/>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xfrm>
            <a:off x="457200" y="1874838"/>
            <a:ext cx="8229600" cy="4754562"/>
          </a:xfrm>
        </p:spPr>
        <p:txBody>
          <a:bodyPr/>
          <a:lstStyle/>
          <a:p>
            <a:pPr marL="341313" indent="-230188" eaLnBrk="1" hangingPunct="1">
              <a:lnSpc>
                <a:spcPct val="90000"/>
              </a:lnSpc>
              <a:buFontTx/>
              <a:buNone/>
            </a:pPr>
            <a:r>
              <a:rPr lang="en-US" altLang="en-US" sz="2600" dirty="0">
                <a:ea typeface="ＭＳ Ｐゴシック" pitchFamily="34" charset="-128"/>
              </a:rPr>
              <a:t>Volunteer board and membership</a:t>
            </a:r>
          </a:p>
          <a:p>
            <a:pPr marL="341313" indent="-230188" eaLnBrk="1" hangingPunct="1">
              <a:lnSpc>
                <a:spcPct val="90000"/>
              </a:lnSpc>
              <a:buFontTx/>
              <a:buNone/>
            </a:pPr>
            <a:endParaRPr lang="en-US" altLang="en-US" sz="2600" dirty="0">
              <a:solidFill>
                <a:schemeClr val="tx1"/>
              </a:solidFill>
              <a:ea typeface="ＭＳ Ｐゴシック" pitchFamily="34" charset="-128"/>
            </a:endParaRPr>
          </a:p>
          <a:p>
            <a:pPr marL="801688" lvl="1" eaLnBrk="1" hangingPunct="1">
              <a:lnSpc>
                <a:spcPct val="90000"/>
              </a:lnSpc>
              <a:spcBef>
                <a:spcPct val="30000"/>
              </a:spcBef>
              <a:buClr>
                <a:srgbClr val="007571"/>
              </a:buClr>
              <a:buFontTx/>
              <a:buChar char="•"/>
            </a:pPr>
            <a:r>
              <a:rPr lang="en-US" altLang="en-US" sz="2400" dirty="0">
                <a:solidFill>
                  <a:schemeClr val="tx1"/>
                </a:solidFill>
                <a:ea typeface="ＭＳ Ｐゴシック" pitchFamily="34" charset="-128"/>
              </a:rPr>
              <a:t>Parents of children with special needs</a:t>
            </a:r>
          </a:p>
          <a:p>
            <a:pPr marL="801688" lvl="1" eaLnBrk="1" hangingPunct="1">
              <a:lnSpc>
                <a:spcPct val="90000"/>
              </a:lnSpc>
              <a:spcBef>
                <a:spcPct val="30000"/>
              </a:spcBef>
              <a:buClr>
                <a:srgbClr val="007571"/>
              </a:buClr>
              <a:buFontTx/>
              <a:buChar char="•"/>
            </a:pPr>
            <a:r>
              <a:rPr lang="en-US" altLang="en-US" sz="2400" dirty="0">
                <a:solidFill>
                  <a:schemeClr val="tx1"/>
                </a:solidFill>
                <a:ea typeface="ＭＳ Ｐゴシック" pitchFamily="34" charset="-128"/>
              </a:rPr>
              <a:t>Parents with only typically developing children</a:t>
            </a:r>
          </a:p>
          <a:p>
            <a:pPr marL="801688" lvl="1" eaLnBrk="1" hangingPunct="1">
              <a:lnSpc>
                <a:spcPct val="90000"/>
              </a:lnSpc>
              <a:spcBef>
                <a:spcPct val="30000"/>
              </a:spcBef>
              <a:buClr>
                <a:srgbClr val="007571"/>
              </a:buClr>
              <a:buFontTx/>
              <a:buChar char="•"/>
            </a:pPr>
            <a:r>
              <a:rPr lang="en-US" altLang="en-US" sz="2400" dirty="0">
                <a:solidFill>
                  <a:schemeClr val="tx1"/>
                </a:solidFill>
                <a:ea typeface="ＭＳ Ｐゴシック" pitchFamily="34" charset="-128"/>
              </a:rPr>
              <a:t>Staff from Scituate Public Schools &amp; Scituate Recreation Department</a:t>
            </a:r>
          </a:p>
          <a:p>
            <a:pPr marL="801688" lvl="1" eaLnBrk="1" hangingPunct="1">
              <a:lnSpc>
                <a:spcPct val="90000"/>
              </a:lnSpc>
              <a:spcBef>
                <a:spcPct val="30000"/>
              </a:spcBef>
              <a:buClr>
                <a:srgbClr val="007571"/>
              </a:buClr>
              <a:buFontTx/>
              <a:buChar char="•"/>
            </a:pPr>
            <a:r>
              <a:rPr lang="en-US" altLang="en-US" sz="2400" dirty="0">
                <a:solidFill>
                  <a:schemeClr val="tx1"/>
                </a:solidFill>
                <a:ea typeface="ＭＳ Ｐゴシック" pitchFamily="34" charset="-128"/>
              </a:rPr>
              <a:t>Community members interested in supporting our efforts</a:t>
            </a:r>
          </a:p>
          <a:p>
            <a:pPr marL="515938" lvl="1" indent="0" eaLnBrk="1" hangingPunct="1">
              <a:lnSpc>
                <a:spcPct val="90000"/>
              </a:lnSpc>
              <a:spcBef>
                <a:spcPct val="30000"/>
              </a:spcBef>
              <a:buClr>
                <a:srgbClr val="007571"/>
              </a:buClr>
              <a:buNone/>
            </a:pPr>
            <a:endParaRPr lang="en-US" altLang="en-US" sz="2000" dirty="0">
              <a:solidFill>
                <a:schemeClr val="tx1"/>
              </a:solidFill>
              <a:ea typeface="ＭＳ Ｐゴシック" pitchFamily="34" charset="-128"/>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xfrm>
            <a:off x="304800" y="1874838"/>
            <a:ext cx="8610600" cy="4754562"/>
          </a:xfrm>
        </p:spPr>
        <p:txBody>
          <a:bodyPr/>
          <a:lstStyle/>
          <a:p>
            <a:pPr marL="341313" indent="-230188" eaLnBrk="1" hangingPunct="1">
              <a:lnSpc>
                <a:spcPct val="90000"/>
              </a:lnSpc>
              <a:spcBef>
                <a:spcPct val="30000"/>
              </a:spcBef>
              <a:buClr>
                <a:srgbClr val="007571"/>
              </a:buClr>
              <a:buFontTx/>
              <a:buNone/>
            </a:pPr>
            <a:r>
              <a:rPr lang="en-US" altLang="en-US" sz="2600" dirty="0">
                <a:ea typeface="ＭＳ Ｐゴシック" pitchFamily="34" charset="-128"/>
              </a:rPr>
              <a:t>Recognition</a:t>
            </a:r>
          </a:p>
          <a:p>
            <a:pPr lvl="0"/>
            <a:r>
              <a:rPr lang="en-US" sz="1800" dirty="0">
                <a:solidFill>
                  <a:schemeClr val="tx1"/>
                </a:solidFill>
              </a:rPr>
              <a:t>2020 March WBZ Cares Featured Charity</a:t>
            </a:r>
          </a:p>
          <a:p>
            <a:pPr lvl="0"/>
            <a:r>
              <a:rPr lang="en-US" sz="1800" dirty="0">
                <a:solidFill>
                  <a:schemeClr val="tx1"/>
                </a:solidFill>
              </a:rPr>
              <a:t>2016 South Shore Conservatory Community Partnership Award </a:t>
            </a:r>
          </a:p>
          <a:p>
            <a:pPr lvl="0"/>
            <a:r>
              <a:rPr lang="en-US" sz="1800" dirty="0">
                <a:solidFill>
                  <a:schemeClr val="tx1"/>
                </a:solidFill>
              </a:rPr>
              <a:t>2016 Scituate Recreation Community Spirit Award</a:t>
            </a:r>
          </a:p>
          <a:p>
            <a:pPr lvl="0"/>
            <a:r>
              <a:rPr lang="en-US" sz="1800" dirty="0">
                <a:solidFill>
                  <a:schemeClr val="tx1"/>
                </a:solidFill>
              </a:rPr>
              <a:t>2016 FOX25 Hometown Team Award </a:t>
            </a:r>
          </a:p>
          <a:p>
            <a:pPr lvl="0"/>
            <a:r>
              <a:rPr lang="en-US" sz="1800" dirty="0">
                <a:solidFill>
                  <a:schemeClr val="tx1"/>
                </a:solidFill>
              </a:rPr>
              <a:t>2016 Boston Red Sox Disability Awareness Day First Pitch Honor with Paul Wahlberg</a:t>
            </a:r>
          </a:p>
          <a:p>
            <a:pPr lvl="0"/>
            <a:r>
              <a:rPr lang="en-US" sz="1800" dirty="0">
                <a:solidFill>
                  <a:schemeClr val="tx1"/>
                </a:solidFill>
              </a:rPr>
              <a:t>2015 Myra Kraft Community MVP Award second prize winner from the New England Patriots Foundation</a:t>
            </a:r>
          </a:p>
          <a:p>
            <a:pPr lvl="0"/>
            <a:r>
              <a:rPr lang="en-US" sz="1800" dirty="0">
                <a:solidFill>
                  <a:schemeClr val="tx1"/>
                </a:solidFill>
              </a:rPr>
              <a:t>2014 primary speaker at the first Flutie Foundation Partner Summit </a:t>
            </a:r>
          </a:p>
          <a:p>
            <a:pPr lvl="0"/>
            <a:r>
              <a:rPr lang="en-US" sz="1800" dirty="0">
                <a:solidFill>
                  <a:schemeClr val="tx1"/>
                </a:solidFill>
              </a:rPr>
              <a:t>2011 Massachusetts Recreation &amp; Park Association Program Outreach Award</a:t>
            </a:r>
          </a:p>
          <a:p>
            <a:pPr lvl="0"/>
            <a:r>
              <a:rPr lang="en-US" sz="1800" dirty="0">
                <a:solidFill>
                  <a:schemeClr val="tx1"/>
                </a:solidFill>
              </a:rPr>
              <a:t>2009 “Citizen of the Year” in Scituate</a:t>
            </a:r>
          </a:p>
          <a:p>
            <a:pPr lvl="0"/>
            <a:r>
              <a:rPr lang="en-US" sz="1800" dirty="0">
                <a:solidFill>
                  <a:schemeClr val="tx1"/>
                </a:solidFill>
              </a:rPr>
              <a:t>2008 Massachusetts Community Partnership Award from the Federation for Children with Special Needs</a:t>
            </a:r>
          </a:p>
          <a:p>
            <a:pPr marL="801688" lvl="1" eaLnBrk="1" hangingPunct="1">
              <a:lnSpc>
                <a:spcPct val="90000"/>
              </a:lnSpc>
              <a:spcBef>
                <a:spcPct val="30000"/>
              </a:spcBef>
              <a:buClr>
                <a:srgbClr val="007571"/>
              </a:buClr>
              <a:buFontTx/>
              <a:buChar char="•"/>
            </a:pPr>
            <a:endParaRPr lang="en-US" altLang="en-US" sz="2000" dirty="0">
              <a:solidFill>
                <a:schemeClr val="tx1"/>
              </a:solidFill>
              <a:ea typeface="ＭＳ Ｐゴシック" pitchFamily="34" charset="-128"/>
            </a:endParaRPr>
          </a:p>
        </p:txBody>
      </p:sp>
    </p:spTree>
    <p:extLst>
      <p:ext uri="{BB962C8B-B14F-4D97-AF65-F5344CB8AC3E}">
        <p14:creationId xmlns:p14="http://schemas.microsoft.com/office/powerpoint/2010/main" val="267259557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body" idx="1"/>
          </p:nvPr>
        </p:nvSpPr>
        <p:spPr>
          <a:xfrm>
            <a:off x="304800" y="1676400"/>
            <a:ext cx="8534400" cy="4754562"/>
          </a:xfrm>
        </p:spPr>
        <p:txBody>
          <a:bodyPr/>
          <a:lstStyle/>
          <a:p>
            <a:pPr marL="515938" lvl="1" indent="0" eaLnBrk="1" hangingPunct="1">
              <a:buClr>
                <a:srgbClr val="007571"/>
              </a:buClr>
              <a:buNone/>
            </a:pPr>
            <a:endParaRPr lang="en-US" altLang="en-US" sz="100" dirty="0">
              <a:solidFill>
                <a:schemeClr val="tx1"/>
              </a:solidFill>
              <a:ea typeface="ＭＳ Ｐゴシック" pitchFamily="34" charset="-128"/>
            </a:endParaRPr>
          </a:p>
          <a:p>
            <a:pPr marL="341313" indent="-230188" eaLnBrk="1" hangingPunct="1"/>
            <a:r>
              <a:rPr lang="en-US" altLang="en-US" sz="2800" dirty="0">
                <a:ea typeface="ＭＳ Ｐゴシック" pitchFamily="34" charset="-128"/>
              </a:rPr>
              <a:t>Serves children with special needs, ages 3-22</a:t>
            </a:r>
          </a:p>
          <a:p>
            <a:pPr marL="341313" indent="-230188" eaLnBrk="1" hangingPunct="1"/>
            <a:r>
              <a:rPr lang="en-US" altLang="en-US" sz="2800" dirty="0">
                <a:ea typeface="ＭＳ Ｐゴシック" pitchFamily="34" charset="-128"/>
              </a:rPr>
              <a:t>Annually runs &gt;50 programs with &gt;850 student registrations</a:t>
            </a:r>
          </a:p>
          <a:p>
            <a:pPr marL="341313" indent="-230188" eaLnBrk="1" hangingPunct="1"/>
            <a:r>
              <a:rPr lang="en-US" altLang="en-US" sz="2800" dirty="0">
                <a:ea typeface="ＭＳ Ｐゴシック" pitchFamily="34" charset="-128"/>
              </a:rPr>
              <a:t>Current statistics </a:t>
            </a:r>
            <a:r>
              <a:rPr lang="en-US" altLang="en-US" sz="2800" i="1" dirty="0">
                <a:ea typeface="ＭＳ Ｐゴシック" pitchFamily="34" charset="-128"/>
              </a:rPr>
              <a:t>(February 2006-August 2020)</a:t>
            </a:r>
          </a:p>
          <a:p>
            <a:pPr marL="801688" lvl="1" eaLnBrk="1" hangingPunct="1">
              <a:spcBef>
                <a:spcPct val="30000"/>
              </a:spcBef>
              <a:buClr>
                <a:srgbClr val="007571"/>
              </a:buClr>
              <a:buFontTx/>
              <a:buChar char="•"/>
            </a:pPr>
            <a:r>
              <a:rPr lang="en-US" altLang="en-US" sz="2400" dirty="0">
                <a:solidFill>
                  <a:schemeClr val="tx1"/>
                </a:solidFill>
                <a:ea typeface="ＭＳ Ｐゴシック" pitchFamily="34" charset="-128"/>
              </a:rPr>
              <a:t>Membership:  4,000+ </a:t>
            </a:r>
          </a:p>
          <a:p>
            <a:pPr marL="801688" lvl="1" eaLnBrk="1" hangingPunct="1">
              <a:spcBef>
                <a:spcPct val="30000"/>
              </a:spcBef>
              <a:buClr>
                <a:srgbClr val="007571"/>
              </a:buClr>
              <a:buFontTx/>
              <a:buChar char="•"/>
            </a:pPr>
            <a:r>
              <a:rPr lang="en-US" altLang="en-US" sz="2400" dirty="0">
                <a:solidFill>
                  <a:schemeClr val="tx1"/>
                </a:solidFill>
                <a:ea typeface="ＭＳ Ｐゴシック" pitchFamily="34" charset="-128"/>
              </a:rPr>
              <a:t>Programming/Resources Provided:   &gt;$1,388,000 </a:t>
            </a:r>
          </a:p>
          <a:p>
            <a:pPr marL="801688" lvl="1" eaLnBrk="1" hangingPunct="1">
              <a:spcBef>
                <a:spcPct val="30000"/>
              </a:spcBef>
              <a:buClr>
                <a:srgbClr val="007571"/>
              </a:buClr>
              <a:buFontTx/>
              <a:buChar char="•"/>
            </a:pPr>
            <a:r>
              <a:rPr lang="en-US" altLang="en-US" sz="2400" dirty="0">
                <a:solidFill>
                  <a:schemeClr val="tx1"/>
                </a:solidFill>
                <a:ea typeface="ＭＳ Ｐゴシック" pitchFamily="34" charset="-128"/>
              </a:rPr>
              <a:t>Programs: 662</a:t>
            </a:r>
          </a:p>
          <a:p>
            <a:pPr marL="801688" lvl="1" eaLnBrk="1" hangingPunct="1">
              <a:spcBef>
                <a:spcPct val="30000"/>
              </a:spcBef>
              <a:buClr>
                <a:srgbClr val="007571"/>
              </a:buClr>
              <a:buFontTx/>
              <a:buChar char="•"/>
            </a:pPr>
            <a:r>
              <a:rPr lang="en-US" altLang="en-US" sz="2400" dirty="0">
                <a:solidFill>
                  <a:schemeClr val="tx1"/>
                </a:solidFill>
                <a:ea typeface="ＭＳ Ｐゴシック" pitchFamily="34" charset="-128"/>
              </a:rPr>
              <a:t>Student Registrations: 9,805</a:t>
            </a:r>
          </a:p>
          <a:p>
            <a:pPr marL="801688" lvl="1" eaLnBrk="1" hangingPunct="1">
              <a:spcBef>
                <a:spcPct val="30000"/>
              </a:spcBef>
              <a:buClr>
                <a:srgbClr val="007571"/>
              </a:buClr>
              <a:buFontTx/>
              <a:buChar char="•"/>
            </a:pPr>
            <a:r>
              <a:rPr lang="en-US" altLang="en-US" sz="2400" dirty="0">
                <a:solidFill>
                  <a:schemeClr val="tx1"/>
                </a:solidFill>
                <a:ea typeface="ＭＳ Ｐゴシック" pitchFamily="34" charset="-128"/>
              </a:rPr>
              <a:t>Student Mentors: 1,228</a:t>
            </a:r>
          </a:p>
          <a:p>
            <a:pPr marL="801688" lvl="1" eaLnBrk="1" hangingPunct="1">
              <a:spcBef>
                <a:spcPct val="30000"/>
              </a:spcBef>
              <a:buClr>
                <a:srgbClr val="007571"/>
              </a:buClr>
              <a:buFontTx/>
              <a:buChar char="•"/>
            </a:pPr>
            <a:r>
              <a:rPr lang="en-US" altLang="en-US" sz="2400" dirty="0">
                <a:solidFill>
                  <a:schemeClr val="tx1"/>
                </a:solidFill>
                <a:ea typeface="ＭＳ Ｐゴシック" pitchFamily="34" charset="-128"/>
              </a:rPr>
              <a:t>Administrative Overhead 4.9%</a:t>
            </a:r>
          </a:p>
          <a:p>
            <a:pPr marL="801688" lvl="1" eaLnBrk="1" hangingPunct="1">
              <a:spcBef>
                <a:spcPct val="30000"/>
              </a:spcBef>
              <a:buClr>
                <a:srgbClr val="007571"/>
              </a:buClr>
              <a:buFontTx/>
              <a:buNone/>
            </a:pPr>
            <a:endParaRPr lang="en-US" altLang="en-US" sz="2000" dirty="0">
              <a:solidFill>
                <a:schemeClr val="tx1"/>
              </a:solidFill>
              <a:ea typeface="ＭＳ Ｐゴシック" pitchFamily="34" charset="-128"/>
            </a:endParaRPr>
          </a:p>
        </p:txBody>
      </p:sp>
    </p:spTree>
  </p:cSld>
  <p:clrMapOvr>
    <a:masterClrMapping/>
  </p:clrMapOvr>
  <p:transition>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874</TotalTime>
  <Words>1247</Words>
  <Application>Microsoft Macintosh PowerPoint</Application>
  <PresentationFormat>On-screen Show (4:3)</PresentationFormat>
  <Paragraphs>174</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dillman</dc:creator>
  <cp:lastModifiedBy>Tracy Johnston</cp:lastModifiedBy>
  <cp:revision>60</cp:revision>
  <dcterms:created xsi:type="dcterms:W3CDTF">2010-02-15T03:07:14Z</dcterms:created>
  <dcterms:modified xsi:type="dcterms:W3CDTF">2020-10-12T17:26:30Z</dcterms:modified>
</cp:coreProperties>
</file>